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</p:sldIdLst>
  <p:sldSz cx="9144000" cy="6858000" type="screen4x3"/>
  <p:notesSz cx="9144000" cy="6858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90" d="100"/>
          <a:sy n="90" d="100"/>
        </p:scale>
        <p:origin x="-1234" y="10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1711198" y="331673"/>
            <a:ext cx="5721603" cy="100266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200" b="0" i="0">
                <a:solidFill>
                  <a:schemeClr val="tx1"/>
                </a:solidFill>
                <a:latin typeface="Microsoft JhengHei"/>
                <a:cs typeface="Microsoft JhengHe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3840480"/>
            <a:ext cx="64008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9/30/2025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400" b="0" i="0">
                <a:solidFill>
                  <a:schemeClr val="tx1"/>
                </a:solidFill>
                <a:latin typeface="Microsoft JhengHei"/>
                <a:cs typeface="Microsoft JhengHe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2800" b="0" i="0">
                <a:solidFill>
                  <a:schemeClr val="tx1"/>
                </a:solidFill>
                <a:latin typeface="Microsoft JhengHei"/>
                <a:cs typeface="Microsoft JhengHei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9/30/2025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400" b="0" i="0">
                <a:solidFill>
                  <a:schemeClr val="tx1"/>
                </a:solidFill>
                <a:latin typeface="Microsoft JhengHei"/>
                <a:cs typeface="Microsoft JhengHe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9/30/2025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400" b="0" i="0">
                <a:solidFill>
                  <a:schemeClr val="tx1"/>
                </a:solidFill>
                <a:latin typeface="Microsoft JhengHei"/>
                <a:cs typeface="Microsoft JhengHe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9/30/2025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9/30/2025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jp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13716" y="167233"/>
            <a:ext cx="9059410" cy="6666379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2039874" y="456438"/>
            <a:ext cx="5064251" cy="69659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400" b="0" i="0">
                <a:solidFill>
                  <a:schemeClr val="tx1"/>
                </a:solidFill>
                <a:latin typeface="Microsoft JhengHei"/>
                <a:cs typeface="Microsoft JhengHe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09092" y="1482598"/>
            <a:ext cx="8325815" cy="473773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800" b="0" i="0">
                <a:solidFill>
                  <a:schemeClr val="tx1"/>
                </a:solidFill>
                <a:latin typeface="Microsoft JhengHei"/>
                <a:cs typeface="Microsoft JhengHei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6377940"/>
            <a:ext cx="292608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9/30/2025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36379" cy="6857997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3305936" y="496900"/>
            <a:ext cx="3074670" cy="9404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6000" b="1" dirty="0">
                <a:latin typeface="Microsoft JhengHei"/>
                <a:cs typeface="Microsoft JhengHei"/>
              </a:rPr>
              <a:t>東華醫院</a:t>
            </a:r>
            <a:endParaRPr sz="6000">
              <a:latin typeface="Microsoft JhengHei"/>
              <a:cs typeface="Microsoft JhengHe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910842" y="2489961"/>
            <a:ext cx="6119495" cy="6350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4000" b="1" spc="-5" dirty="0" err="1" smtClean="0">
                <a:solidFill>
                  <a:srgbClr val="2C2CB8"/>
                </a:solidFill>
                <a:latin typeface="Microsoft JhengHei"/>
                <a:cs typeface="Microsoft JhengHei"/>
              </a:rPr>
              <a:t>醫療</a:t>
            </a:r>
            <a:r>
              <a:rPr lang="zh-TW" altLang="en-US" sz="4000" b="1" spc="-5" dirty="0" smtClean="0">
                <a:solidFill>
                  <a:srgbClr val="2C2CB8"/>
                </a:solidFill>
                <a:latin typeface="Microsoft JhengHei"/>
                <a:cs typeface="Microsoft JhengHei"/>
              </a:rPr>
              <a:t>事故</a:t>
            </a:r>
            <a:r>
              <a:rPr sz="4000" b="1" spc="-5" dirty="0" err="1" smtClean="0">
                <a:solidFill>
                  <a:srgbClr val="2C2CB8"/>
                </a:solidFill>
                <a:latin typeface="Microsoft JhengHei"/>
                <a:cs typeface="Microsoft JhengHei"/>
              </a:rPr>
              <a:t>預防</a:t>
            </a:r>
            <a:r>
              <a:rPr lang="zh-TW" altLang="en-US" sz="4000" b="1" spc="-5" dirty="0" smtClean="0">
                <a:solidFill>
                  <a:srgbClr val="2C2CB8"/>
                </a:solidFill>
                <a:latin typeface="Microsoft JhengHei"/>
                <a:cs typeface="Microsoft JhengHei"/>
              </a:rPr>
              <a:t>及爭議處理</a:t>
            </a:r>
            <a:endParaRPr sz="4000" dirty="0">
              <a:latin typeface="Microsoft JhengHei"/>
              <a:cs typeface="Microsoft JhengHei"/>
            </a:endParaRPr>
          </a:p>
        </p:txBody>
      </p:sp>
      <p:grpSp>
        <p:nvGrpSpPr>
          <p:cNvPr id="5" name="object 5"/>
          <p:cNvGrpSpPr/>
          <p:nvPr/>
        </p:nvGrpSpPr>
        <p:grpSpPr>
          <a:xfrm>
            <a:off x="3398901" y="4573015"/>
            <a:ext cx="2912110" cy="330200"/>
            <a:chOff x="3398901" y="4573015"/>
            <a:chExt cx="2912110" cy="330200"/>
          </a:xfrm>
        </p:grpSpPr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398901" y="4573015"/>
              <a:ext cx="2088515" cy="329945"/>
            </a:xfrm>
            <a:prstGeom prst="rect">
              <a:avLst/>
            </a:prstGeom>
          </p:spPr>
        </p:pic>
        <p:sp>
          <p:nvSpPr>
            <p:cNvPr id="7" name="object 7"/>
            <p:cNvSpPr/>
            <p:nvPr/>
          </p:nvSpPr>
          <p:spPr>
            <a:xfrm>
              <a:off x="5647436" y="4580762"/>
              <a:ext cx="657225" cy="314960"/>
            </a:xfrm>
            <a:custGeom>
              <a:avLst/>
              <a:gdLst/>
              <a:ahLst/>
              <a:cxnLst/>
              <a:rect l="l" t="t" r="r" b="b"/>
              <a:pathLst>
                <a:path w="657225" h="314960">
                  <a:moveTo>
                    <a:pt x="502792" y="190373"/>
                  </a:moveTo>
                  <a:lnTo>
                    <a:pt x="475106" y="205739"/>
                  </a:lnTo>
                  <a:lnTo>
                    <a:pt x="490960" y="227072"/>
                  </a:lnTo>
                  <a:lnTo>
                    <a:pt x="507444" y="245713"/>
                  </a:lnTo>
                  <a:lnTo>
                    <a:pt x="542163" y="274828"/>
                  </a:lnTo>
                  <a:lnTo>
                    <a:pt x="585009" y="296449"/>
                  </a:lnTo>
                  <a:lnTo>
                    <a:pt x="641858" y="313689"/>
                  </a:lnTo>
                  <a:lnTo>
                    <a:pt x="657098" y="284225"/>
                  </a:lnTo>
                  <a:lnTo>
                    <a:pt x="629163" y="278298"/>
                  </a:lnTo>
                  <a:lnTo>
                    <a:pt x="604599" y="271192"/>
                  </a:lnTo>
                  <a:lnTo>
                    <a:pt x="583392" y="262919"/>
                  </a:lnTo>
                  <a:lnTo>
                    <a:pt x="565530" y="253492"/>
                  </a:lnTo>
                  <a:lnTo>
                    <a:pt x="579820" y="245084"/>
                  </a:lnTo>
                  <a:lnTo>
                    <a:pt x="594693" y="235092"/>
                  </a:lnTo>
                  <a:lnTo>
                    <a:pt x="595053" y="234823"/>
                  </a:lnTo>
                  <a:lnTo>
                    <a:pt x="538479" y="234823"/>
                  </a:lnTo>
                  <a:lnTo>
                    <a:pt x="528260" y="223984"/>
                  </a:lnTo>
                  <a:lnTo>
                    <a:pt x="518861" y="212899"/>
                  </a:lnTo>
                  <a:lnTo>
                    <a:pt x="510440" y="201783"/>
                  </a:lnTo>
                  <a:lnTo>
                    <a:pt x="502792" y="190373"/>
                  </a:lnTo>
                  <a:close/>
                </a:path>
                <a:path w="657225" h="314960">
                  <a:moveTo>
                    <a:pt x="419226" y="182625"/>
                  </a:moveTo>
                  <a:lnTo>
                    <a:pt x="386968" y="182625"/>
                  </a:lnTo>
                  <a:lnTo>
                    <a:pt x="386943" y="278298"/>
                  </a:lnTo>
                  <a:lnTo>
                    <a:pt x="384428" y="282448"/>
                  </a:lnTo>
                  <a:lnTo>
                    <a:pt x="379222" y="285623"/>
                  </a:lnTo>
                  <a:lnTo>
                    <a:pt x="387985" y="311785"/>
                  </a:lnTo>
                  <a:lnTo>
                    <a:pt x="413812" y="305617"/>
                  </a:lnTo>
                  <a:lnTo>
                    <a:pt x="440261" y="298450"/>
                  </a:lnTo>
                  <a:lnTo>
                    <a:pt x="467584" y="290210"/>
                  </a:lnTo>
                  <a:lnTo>
                    <a:pt x="495680" y="280924"/>
                  </a:lnTo>
                  <a:lnTo>
                    <a:pt x="494997" y="271399"/>
                  </a:lnTo>
                  <a:lnTo>
                    <a:pt x="419226" y="271399"/>
                  </a:lnTo>
                  <a:lnTo>
                    <a:pt x="419226" y="182625"/>
                  </a:lnTo>
                  <a:close/>
                </a:path>
                <a:path w="657225" h="314960">
                  <a:moveTo>
                    <a:pt x="493394" y="249047"/>
                  </a:moveTo>
                  <a:lnTo>
                    <a:pt x="473180" y="256236"/>
                  </a:lnTo>
                  <a:lnTo>
                    <a:pt x="454072" y="262366"/>
                  </a:lnTo>
                  <a:lnTo>
                    <a:pt x="436084" y="267424"/>
                  </a:lnTo>
                  <a:lnTo>
                    <a:pt x="419226" y="271399"/>
                  </a:lnTo>
                  <a:lnTo>
                    <a:pt x="494997" y="271399"/>
                  </a:lnTo>
                  <a:lnTo>
                    <a:pt x="493394" y="249047"/>
                  </a:lnTo>
                  <a:close/>
                </a:path>
                <a:path w="657225" h="314960">
                  <a:moveTo>
                    <a:pt x="602106" y="189737"/>
                  </a:moveTo>
                  <a:lnTo>
                    <a:pt x="588700" y="201479"/>
                  </a:lnTo>
                  <a:lnTo>
                    <a:pt x="573507" y="212979"/>
                  </a:lnTo>
                  <a:lnTo>
                    <a:pt x="556887" y="224010"/>
                  </a:lnTo>
                  <a:lnTo>
                    <a:pt x="538479" y="234823"/>
                  </a:lnTo>
                  <a:lnTo>
                    <a:pt x="595053" y="234823"/>
                  </a:lnTo>
                  <a:lnTo>
                    <a:pt x="610161" y="223506"/>
                  </a:lnTo>
                  <a:lnTo>
                    <a:pt x="626237" y="210312"/>
                  </a:lnTo>
                  <a:lnTo>
                    <a:pt x="602106" y="189737"/>
                  </a:lnTo>
                  <a:close/>
                </a:path>
                <a:path w="657225" h="314960">
                  <a:moveTo>
                    <a:pt x="654303" y="153162"/>
                  </a:moveTo>
                  <a:lnTo>
                    <a:pt x="345313" y="153162"/>
                  </a:lnTo>
                  <a:lnTo>
                    <a:pt x="345313" y="182625"/>
                  </a:lnTo>
                  <a:lnTo>
                    <a:pt x="654303" y="182625"/>
                  </a:lnTo>
                  <a:lnTo>
                    <a:pt x="654303" y="153162"/>
                  </a:lnTo>
                  <a:close/>
                </a:path>
                <a:path w="657225" h="314960">
                  <a:moveTo>
                    <a:pt x="633349" y="8509"/>
                  </a:moveTo>
                  <a:lnTo>
                    <a:pt x="394842" y="8509"/>
                  </a:lnTo>
                  <a:lnTo>
                    <a:pt x="394842" y="153162"/>
                  </a:lnTo>
                  <a:lnTo>
                    <a:pt x="427354" y="153162"/>
                  </a:lnTo>
                  <a:lnTo>
                    <a:pt x="427354" y="132206"/>
                  </a:lnTo>
                  <a:lnTo>
                    <a:pt x="614679" y="132206"/>
                  </a:lnTo>
                  <a:lnTo>
                    <a:pt x="614679" y="106044"/>
                  </a:lnTo>
                  <a:lnTo>
                    <a:pt x="427354" y="106044"/>
                  </a:lnTo>
                  <a:lnTo>
                    <a:pt x="427354" y="84962"/>
                  </a:lnTo>
                  <a:lnTo>
                    <a:pt x="614679" y="84962"/>
                  </a:lnTo>
                  <a:lnTo>
                    <a:pt x="614679" y="57657"/>
                  </a:lnTo>
                  <a:lnTo>
                    <a:pt x="427354" y="57657"/>
                  </a:lnTo>
                  <a:lnTo>
                    <a:pt x="427354" y="36956"/>
                  </a:lnTo>
                  <a:lnTo>
                    <a:pt x="633349" y="36956"/>
                  </a:lnTo>
                  <a:lnTo>
                    <a:pt x="633349" y="8509"/>
                  </a:lnTo>
                  <a:close/>
                </a:path>
                <a:path w="657225" h="314960">
                  <a:moveTo>
                    <a:pt x="180975" y="185038"/>
                  </a:moveTo>
                  <a:lnTo>
                    <a:pt x="149478" y="185038"/>
                  </a:lnTo>
                  <a:lnTo>
                    <a:pt x="149860" y="189230"/>
                  </a:lnTo>
                  <a:lnTo>
                    <a:pt x="150042" y="192150"/>
                  </a:lnTo>
                  <a:lnTo>
                    <a:pt x="131333" y="251348"/>
                  </a:lnTo>
                  <a:lnTo>
                    <a:pt x="74929" y="288417"/>
                  </a:lnTo>
                  <a:lnTo>
                    <a:pt x="94361" y="314451"/>
                  </a:lnTo>
                  <a:lnTo>
                    <a:pt x="132272" y="293070"/>
                  </a:lnTo>
                  <a:lnTo>
                    <a:pt x="159337" y="264366"/>
                  </a:lnTo>
                  <a:lnTo>
                    <a:pt x="175567" y="228351"/>
                  </a:lnTo>
                  <a:lnTo>
                    <a:pt x="180975" y="185038"/>
                  </a:lnTo>
                  <a:close/>
                </a:path>
                <a:path w="657225" h="314960">
                  <a:moveTo>
                    <a:pt x="96900" y="6476"/>
                  </a:moveTo>
                  <a:lnTo>
                    <a:pt x="0" y="6476"/>
                  </a:lnTo>
                  <a:lnTo>
                    <a:pt x="0" y="311150"/>
                  </a:lnTo>
                  <a:lnTo>
                    <a:pt x="30861" y="311150"/>
                  </a:lnTo>
                  <a:lnTo>
                    <a:pt x="30861" y="36575"/>
                  </a:lnTo>
                  <a:lnTo>
                    <a:pt x="96505" y="36575"/>
                  </a:lnTo>
                  <a:lnTo>
                    <a:pt x="96900" y="35179"/>
                  </a:lnTo>
                  <a:lnTo>
                    <a:pt x="96900" y="6476"/>
                  </a:lnTo>
                  <a:close/>
                </a:path>
                <a:path w="657225" h="314960">
                  <a:moveTo>
                    <a:pt x="242697" y="185038"/>
                  </a:moveTo>
                  <a:lnTo>
                    <a:pt x="211200" y="185038"/>
                  </a:lnTo>
                  <a:lnTo>
                    <a:pt x="211200" y="290956"/>
                  </a:lnTo>
                  <a:lnTo>
                    <a:pt x="250189" y="309880"/>
                  </a:lnTo>
                  <a:lnTo>
                    <a:pt x="264021" y="309070"/>
                  </a:lnTo>
                  <a:lnTo>
                    <a:pt x="297760" y="279145"/>
                  </a:lnTo>
                  <a:lnTo>
                    <a:pt x="244855" y="279145"/>
                  </a:lnTo>
                  <a:lnTo>
                    <a:pt x="242697" y="277113"/>
                  </a:lnTo>
                  <a:lnTo>
                    <a:pt x="242697" y="185038"/>
                  </a:lnTo>
                  <a:close/>
                </a:path>
                <a:path w="657225" h="314960">
                  <a:moveTo>
                    <a:pt x="270510" y="233425"/>
                  </a:moveTo>
                  <a:lnTo>
                    <a:pt x="267080" y="273938"/>
                  </a:lnTo>
                  <a:lnTo>
                    <a:pt x="258825" y="279145"/>
                  </a:lnTo>
                  <a:lnTo>
                    <a:pt x="297760" y="279145"/>
                  </a:lnTo>
                  <a:lnTo>
                    <a:pt x="298418" y="276717"/>
                  </a:lnTo>
                  <a:lnTo>
                    <a:pt x="300351" y="261159"/>
                  </a:lnTo>
                  <a:lnTo>
                    <a:pt x="300989" y="242316"/>
                  </a:lnTo>
                  <a:lnTo>
                    <a:pt x="270510" y="233425"/>
                  </a:lnTo>
                  <a:close/>
                </a:path>
                <a:path w="657225" h="314960">
                  <a:moveTo>
                    <a:pt x="34671" y="206375"/>
                  </a:moveTo>
                  <a:lnTo>
                    <a:pt x="43561" y="236600"/>
                  </a:lnTo>
                  <a:lnTo>
                    <a:pt x="49656" y="236855"/>
                  </a:lnTo>
                  <a:lnTo>
                    <a:pt x="52704" y="236855"/>
                  </a:lnTo>
                  <a:lnTo>
                    <a:pt x="91186" y="224281"/>
                  </a:lnTo>
                  <a:lnTo>
                    <a:pt x="98664" y="207263"/>
                  </a:lnTo>
                  <a:lnTo>
                    <a:pt x="42417" y="207263"/>
                  </a:lnTo>
                  <a:lnTo>
                    <a:pt x="38608" y="207010"/>
                  </a:lnTo>
                  <a:lnTo>
                    <a:pt x="34671" y="206375"/>
                  </a:lnTo>
                  <a:close/>
                </a:path>
                <a:path w="657225" h="314960">
                  <a:moveTo>
                    <a:pt x="96505" y="36575"/>
                  </a:moveTo>
                  <a:lnTo>
                    <a:pt x="65150" y="36575"/>
                  </a:lnTo>
                  <a:lnTo>
                    <a:pt x="59890" y="56459"/>
                  </a:lnTo>
                  <a:lnTo>
                    <a:pt x="53832" y="76485"/>
                  </a:lnTo>
                  <a:lnTo>
                    <a:pt x="46988" y="96654"/>
                  </a:lnTo>
                  <a:lnTo>
                    <a:pt x="39369" y="116967"/>
                  </a:lnTo>
                  <a:lnTo>
                    <a:pt x="52705" y="135876"/>
                  </a:lnTo>
                  <a:lnTo>
                    <a:pt x="62230" y="154701"/>
                  </a:lnTo>
                  <a:lnTo>
                    <a:pt x="67945" y="173456"/>
                  </a:lnTo>
                  <a:lnTo>
                    <a:pt x="69850" y="192150"/>
                  </a:lnTo>
                  <a:lnTo>
                    <a:pt x="69850" y="196723"/>
                  </a:lnTo>
                  <a:lnTo>
                    <a:pt x="68706" y="200279"/>
                  </a:lnTo>
                  <a:lnTo>
                    <a:pt x="66166" y="203073"/>
                  </a:lnTo>
                  <a:lnTo>
                    <a:pt x="63753" y="205867"/>
                  </a:lnTo>
                  <a:lnTo>
                    <a:pt x="57150" y="207263"/>
                  </a:lnTo>
                  <a:lnTo>
                    <a:pt x="98664" y="207263"/>
                  </a:lnTo>
                  <a:lnTo>
                    <a:pt x="100115" y="199564"/>
                  </a:lnTo>
                  <a:lnTo>
                    <a:pt x="100711" y="188849"/>
                  </a:lnTo>
                  <a:lnTo>
                    <a:pt x="98927" y="171061"/>
                  </a:lnTo>
                  <a:lnTo>
                    <a:pt x="93583" y="152368"/>
                  </a:lnTo>
                  <a:lnTo>
                    <a:pt x="84691" y="132770"/>
                  </a:lnTo>
                  <a:lnTo>
                    <a:pt x="72262" y="112268"/>
                  </a:lnTo>
                  <a:lnTo>
                    <a:pt x="78880" y="93811"/>
                  </a:lnTo>
                  <a:lnTo>
                    <a:pt x="85201" y="74818"/>
                  </a:lnTo>
                  <a:lnTo>
                    <a:pt x="91211" y="55278"/>
                  </a:lnTo>
                  <a:lnTo>
                    <a:pt x="96505" y="36575"/>
                  </a:lnTo>
                  <a:close/>
                </a:path>
                <a:path w="657225" h="314960">
                  <a:moveTo>
                    <a:pt x="295783" y="155575"/>
                  </a:moveTo>
                  <a:lnTo>
                    <a:pt x="108585" y="155575"/>
                  </a:lnTo>
                  <a:lnTo>
                    <a:pt x="108585" y="185038"/>
                  </a:lnTo>
                  <a:lnTo>
                    <a:pt x="295783" y="185038"/>
                  </a:lnTo>
                  <a:lnTo>
                    <a:pt x="295783" y="155575"/>
                  </a:lnTo>
                  <a:close/>
                </a:path>
                <a:path w="657225" h="314960">
                  <a:moveTo>
                    <a:pt x="252094" y="94487"/>
                  </a:moveTo>
                  <a:lnTo>
                    <a:pt x="150494" y="94487"/>
                  </a:lnTo>
                  <a:lnTo>
                    <a:pt x="150494" y="124713"/>
                  </a:lnTo>
                  <a:lnTo>
                    <a:pt x="252094" y="124713"/>
                  </a:lnTo>
                  <a:lnTo>
                    <a:pt x="252094" y="94487"/>
                  </a:lnTo>
                  <a:close/>
                </a:path>
                <a:path w="657225" h="314960">
                  <a:moveTo>
                    <a:pt x="292862" y="34925"/>
                  </a:moveTo>
                  <a:lnTo>
                    <a:pt x="109219" y="34925"/>
                  </a:lnTo>
                  <a:lnTo>
                    <a:pt x="109219" y="109093"/>
                  </a:lnTo>
                  <a:lnTo>
                    <a:pt x="139700" y="109093"/>
                  </a:lnTo>
                  <a:lnTo>
                    <a:pt x="139700" y="65405"/>
                  </a:lnTo>
                  <a:lnTo>
                    <a:pt x="292862" y="65405"/>
                  </a:lnTo>
                  <a:lnTo>
                    <a:pt x="292862" y="34925"/>
                  </a:lnTo>
                  <a:close/>
                </a:path>
                <a:path w="657225" h="314960">
                  <a:moveTo>
                    <a:pt x="292862" y="65405"/>
                  </a:moveTo>
                  <a:lnTo>
                    <a:pt x="262381" y="65405"/>
                  </a:lnTo>
                  <a:lnTo>
                    <a:pt x="262381" y="109093"/>
                  </a:lnTo>
                  <a:lnTo>
                    <a:pt x="292862" y="109093"/>
                  </a:lnTo>
                  <a:lnTo>
                    <a:pt x="292862" y="65405"/>
                  </a:lnTo>
                  <a:close/>
                </a:path>
                <a:path w="657225" h="314960">
                  <a:moveTo>
                    <a:pt x="201675" y="0"/>
                  </a:moveTo>
                  <a:lnTo>
                    <a:pt x="169163" y="5080"/>
                  </a:lnTo>
                  <a:lnTo>
                    <a:pt x="174263" y="14529"/>
                  </a:lnTo>
                  <a:lnTo>
                    <a:pt x="178149" y="22669"/>
                  </a:lnTo>
                  <a:lnTo>
                    <a:pt x="180844" y="29475"/>
                  </a:lnTo>
                  <a:lnTo>
                    <a:pt x="182372" y="34925"/>
                  </a:lnTo>
                  <a:lnTo>
                    <a:pt x="215900" y="34925"/>
                  </a:lnTo>
                  <a:lnTo>
                    <a:pt x="212588" y="24806"/>
                  </a:lnTo>
                  <a:lnTo>
                    <a:pt x="209121" y="15605"/>
                  </a:lnTo>
                  <a:lnTo>
                    <a:pt x="205487" y="7332"/>
                  </a:lnTo>
                  <a:lnTo>
                    <a:pt x="201675" y="0"/>
                  </a:lnTo>
                  <a:close/>
                </a:path>
              </a:pathLst>
            </a:custGeom>
            <a:solidFill>
              <a:srgbClr val="001F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8" name="object 8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116447" y="4764404"/>
              <a:ext cx="194183" cy="136143"/>
            </a:xfrm>
            <a:prstGeom prst="rect">
              <a:avLst/>
            </a:prstGeom>
          </p:spPr>
        </p:pic>
        <p:sp>
          <p:nvSpPr>
            <p:cNvPr id="9" name="object 9"/>
            <p:cNvSpPr/>
            <p:nvPr/>
          </p:nvSpPr>
          <p:spPr>
            <a:xfrm>
              <a:off x="5647436" y="4587239"/>
              <a:ext cx="654685" cy="307975"/>
            </a:xfrm>
            <a:custGeom>
              <a:avLst/>
              <a:gdLst/>
              <a:ahLst/>
              <a:cxnLst/>
              <a:rect l="l" t="t" r="r" b="b"/>
              <a:pathLst>
                <a:path w="654685" h="307975">
                  <a:moveTo>
                    <a:pt x="108585" y="149098"/>
                  </a:moveTo>
                  <a:lnTo>
                    <a:pt x="295783" y="149098"/>
                  </a:lnTo>
                  <a:lnTo>
                    <a:pt x="295783" y="178562"/>
                  </a:lnTo>
                  <a:lnTo>
                    <a:pt x="242697" y="178562"/>
                  </a:lnTo>
                  <a:lnTo>
                    <a:pt x="242697" y="266700"/>
                  </a:lnTo>
                  <a:lnTo>
                    <a:pt x="242697" y="270637"/>
                  </a:lnTo>
                  <a:lnTo>
                    <a:pt x="244855" y="272669"/>
                  </a:lnTo>
                  <a:lnTo>
                    <a:pt x="249174" y="272669"/>
                  </a:lnTo>
                  <a:lnTo>
                    <a:pt x="258825" y="272669"/>
                  </a:lnTo>
                  <a:lnTo>
                    <a:pt x="270510" y="226949"/>
                  </a:lnTo>
                  <a:lnTo>
                    <a:pt x="300989" y="235839"/>
                  </a:lnTo>
                  <a:lnTo>
                    <a:pt x="295203" y="282112"/>
                  </a:lnTo>
                  <a:lnTo>
                    <a:pt x="250189" y="303403"/>
                  </a:lnTo>
                  <a:lnTo>
                    <a:pt x="239998" y="302994"/>
                  </a:lnTo>
                  <a:lnTo>
                    <a:pt x="211200" y="284480"/>
                  </a:lnTo>
                  <a:lnTo>
                    <a:pt x="211200" y="273431"/>
                  </a:lnTo>
                  <a:lnTo>
                    <a:pt x="211200" y="178562"/>
                  </a:lnTo>
                  <a:lnTo>
                    <a:pt x="180975" y="178562"/>
                  </a:lnTo>
                  <a:lnTo>
                    <a:pt x="175567" y="221874"/>
                  </a:lnTo>
                  <a:lnTo>
                    <a:pt x="159337" y="257889"/>
                  </a:lnTo>
                  <a:lnTo>
                    <a:pt x="132272" y="286593"/>
                  </a:lnTo>
                  <a:lnTo>
                    <a:pt x="94361" y="307975"/>
                  </a:lnTo>
                  <a:lnTo>
                    <a:pt x="74929" y="281940"/>
                  </a:lnTo>
                  <a:lnTo>
                    <a:pt x="107840" y="265531"/>
                  </a:lnTo>
                  <a:lnTo>
                    <a:pt x="131333" y="244871"/>
                  </a:lnTo>
                  <a:lnTo>
                    <a:pt x="145420" y="219950"/>
                  </a:lnTo>
                  <a:lnTo>
                    <a:pt x="150113" y="190754"/>
                  </a:lnTo>
                  <a:lnTo>
                    <a:pt x="150113" y="186817"/>
                  </a:lnTo>
                  <a:lnTo>
                    <a:pt x="149860" y="182753"/>
                  </a:lnTo>
                  <a:lnTo>
                    <a:pt x="149478" y="178562"/>
                  </a:lnTo>
                  <a:lnTo>
                    <a:pt x="108585" y="178562"/>
                  </a:lnTo>
                  <a:lnTo>
                    <a:pt x="108585" y="149098"/>
                  </a:lnTo>
                  <a:close/>
                </a:path>
                <a:path w="654685" h="307975">
                  <a:moveTo>
                    <a:pt x="150494" y="88011"/>
                  </a:moveTo>
                  <a:lnTo>
                    <a:pt x="252094" y="88011"/>
                  </a:lnTo>
                  <a:lnTo>
                    <a:pt x="252094" y="118237"/>
                  </a:lnTo>
                  <a:lnTo>
                    <a:pt x="150494" y="118237"/>
                  </a:lnTo>
                  <a:lnTo>
                    <a:pt x="150494" y="88011"/>
                  </a:lnTo>
                  <a:close/>
                </a:path>
                <a:path w="654685" h="307975">
                  <a:moveTo>
                    <a:pt x="394842" y="2032"/>
                  </a:moveTo>
                  <a:lnTo>
                    <a:pt x="633349" y="2032"/>
                  </a:lnTo>
                  <a:lnTo>
                    <a:pt x="633349" y="30480"/>
                  </a:lnTo>
                  <a:lnTo>
                    <a:pt x="427354" y="30480"/>
                  </a:lnTo>
                  <a:lnTo>
                    <a:pt x="427354" y="51181"/>
                  </a:lnTo>
                  <a:lnTo>
                    <a:pt x="614679" y="51181"/>
                  </a:lnTo>
                  <a:lnTo>
                    <a:pt x="614679" y="78486"/>
                  </a:lnTo>
                  <a:lnTo>
                    <a:pt x="427354" y="78486"/>
                  </a:lnTo>
                  <a:lnTo>
                    <a:pt x="427354" y="99568"/>
                  </a:lnTo>
                  <a:lnTo>
                    <a:pt x="614679" y="99568"/>
                  </a:lnTo>
                  <a:lnTo>
                    <a:pt x="614679" y="125730"/>
                  </a:lnTo>
                  <a:lnTo>
                    <a:pt x="427354" y="125730"/>
                  </a:lnTo>
                  <a:lnTo>
                    <a:pt x="427354" y="146685"/>
                  </a:lnTo>
                  <a:lnTo>
                    <a:pt x="654303" y="146685"/>
                  </a:lnTo>
                  <a:lnTo>
                    <a:pt x="654303" y="176149"/>
                  </a:lnTo>
                  <a:lnTo>
                    <a:pt x="419226" y="176149"/>
                  </a:lnTo>
                  <a:lnTo>
                    <a:pt x="419226" y="264922"/>
                  </a:lnTo>
                  <a:lnTo>
                    <a:pt x="436084" y="260947"/>
                  </a:lnTo>
                  <a:lnTo>
                    <a:pt x="454072" y="255889"/>
                  </a:lnTo>
                  <a:lnTo>
                    <a:pt x="473180" y="249759"/>
                  </a:lnTo>
                  <a:lnTo>
                    <a:pt x="493394" y="242570"/>
                  </a:lnTo>
                  <a:lnTo>
                    <a:pt x="495680" y="274447"/>
                  </a:lnTo>
                  <a:lnTo>
                    <a:pt x="467584" y="283733"/>
                  </a:lnTo>
                  <a:lnTo>
                    <a:pt x="440261" y="291973"/>
                  </a:lnTo>
                  <a:lnTo>
                    <a:pt x="413724" y="299164"/>
                  </a:lnTo>
                  <a:lnTo>
                    <a:pt x="387985" y="305308"/>
                  </a:lnTo>
                  <a:lnTo>
                    <a:pt x="379222" y="279146"/>
                  </a:lnTo>
                  <a:lnTo>
                    <a:pt x="384428" y="275971"/>
                  </a:lnTo>
                  <a:lnTo>
                    <a:pt x="386968" y="271780"/>
                  </a:lnTo>
                  <a:lnTo>
                    <a:pt x="386968" y="266319"/>
                  </a:lnTo>
                  <a:lnTo>
                    <a:pt x="386968" y="176149"/>
                  </a:lnTo>
                  <a:lnTo>
                    <a:pt x="345313" y="176149"/>
                  </a:lnTo>
                  <a:lnTo>
                    <a:pt x="345313" y="146685"/>
                  </a:lnTo>
                  <a:lnTo>
                    <a:pt x="394842" y="146685"/>
                  </a:lnTo>
                  <a:lnTo>
                    <a:pt x="394842" y="2032"/>
                  </a:lnTo>
                  <a:close/>
                </a:path>
                <a:path w="654685" h="307975">
                  <a:moveTo>
                    <a:pt x="0" y="0"/>
                  </a:moveTo>
                  <a:lnTo>
                    <a:pt x="96900" y="0"/>
                  </a:lnTo>
                  <a:lnTo>
                    <a:pt x="96900" y="28702"/>
                  </a:lnTo>
                  <a:lnTo>
                    <a:pt x="91211" y="48801"/>
                  </a:lnTo>
                  <a:lnTo>
                    <a:pt x="85201" y="68341"/>
                  </a:lnTo>
                  <a:lnTo>
                    <a:pt x="78880" y="87334"/>
                  </a:lnTo>
                  <a:lnTo>
                    <a:pt x="72262" y="105791"/>
                  </a:lnTo>
                  <a:lnTo>
                    <a:pt x="84691" y="126293"/>
                  </a:lnTo>
                  <a:lnTo>
                    <a:pt x="93583" y="145891"/>
                  </a:lnTo>
                  <a:lnTo>
                    <a:pt x="98927" y="164584"/>
                  </a:lnTo>
                  <a:lnTo>
                    <a:pt x="100711" y="182372"/>
                  </a:lnTo>
                  <a:lnTo>
                    <a:pt x="100115" y="193087"/>
                  </a:lnTo>
                  <a:lnTo>
                    <a:pt x="76803" y="227234"/>
                  </a:lnTo>
                  <a:lnTo>
                    <a:pt x="52704" y="230378"/>
                  </a:lnTo>
                  <a:lnTo>
                    <a:pt x="49656" y="230378"/>
                  </a:lnTo>
                  <a:lnTo>
                    <a:pt x="46609" y="230251"/>
                  </a:lnTo>
                  <a:lnTo>
                    <a:pt x="43561" y="230124"/>
                  </a:lnTo>
                  <a:lnTo>
                    <a:pt x="34671" y="199898"/>
                  </a:lnTo>
                  <a:lnTo>
                    <a:pt x="38608" y="200533"/>
                  </a:lnTo>
                  <a:lnTo>
                    <a:pt x="42417" y="200787"/>
                  </a:lnTo>
                  <a:lnTo>
                    <a:pt x="46227" y="200787"/>
                  </a:lnTo>
                  <a:lnTo>
                    <a:pt x="57150" y="200787"/>
                  </a:lnTo>
                  <a:lnTo>
                    <a:pt x="63753" y="199390"/>
                  </a:lnTo>
                  <a:lnTo>
                    <a:pt x="66166" y="196596"/>
                  </a:lnTo>
                  <a:lnTo>
                    <a:pt x="68706" y="193802"/>
                  </a:lnTo>
                  <a:lnTo>
                    <a:pt x="69850" y="190246"/>
                  </a:lnTo>
                  <a:lnTo>
                    <a:pt x="69850" y="185674"/>
                  </a:lnTo>
                  <a:lnTo>
                    <a:pt x="67945" y="166979"/>
                  </a:lnTo>
                  <a:lnTo>
                    <a:pt x="62230" y="148224"/>
                  </a:lnTo>
                  <a:lnTo>
                    <a:pt x="52705" y="129399"/>
                  </a:lnTo>
                  <a:lnTo>
                    <a:pt x="39369" y="110490"/>
                  </a:lnTo>
                  <a:lnTo>
                    <a:pt x="46988" y="90177"/>
                  </a:lnTo>
                  <a:lnTo>
                    <a:pt x="53832" y="70008"/>
                  </a:lnTo>
                  <a:lnTo>
                    <a:pt x="59890" y="49982"/>
                  </a:lnTo>
                  <a:lnTo>
                    <a:pt x="65150" y="30099"/>
                  </a:lnTo>
                  <a:lnTo>
                    <a:pt x="30861" y="30099"/>
                  </a:lnTo>
                  <a:lnTo>
                    <a:pt x="30861" y="304673"/>
                  </a:lnTo>
                  <a:lnTo>
                    <a:pt x="0" y="304673"/>
                  </a:lnTo>
                  <a:lnTo>
                    <a:pt x="0" y="0"/>
                  </a:lnTo>
                  <a:close/>
                </a:path>
              </a:pathLst>
            </a:custGeom>
            <a:ln w="12192">
              <a:solidFill>
                <a:srgbClr val="7E7E7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0" name="object 10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5750560" y="4574666"/>
              <a:ext cx="195834" cy="121284"/>
            </a:xfrm>
            <a:prstGeom prst="rect">
              <a:avLst/>
            </a:prstGeom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203756" y="456438"/>
            <a:ext cx="6737350" cy="6965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/>
              <a:t>參、對當事者的支持與陪伴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319530" y="1714957"/>
            <a:ext cx="4907280" cy="46164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200" b="1" dirty="0">
                <a:solidFill>
                  <a:srgbClr val="C00000"/>
                </a:solidFill>
                <a:latin typeface="Microsoft JhengHei"/>
                <a:cs typeface="Microsoft JhengHei"/>
              </a:rPr>
              <a:t>當事者面對的多重壓力</a:t>
            </a:r>
            <a:r>
              <a:rPr sz="3200" b="1" spc="-15" dirty="0">
                <a:solidFill>
                  <a:srgbClr val="C00000"/>
                </a:solidFill>
                <a:latin typeface="Microsoft JhengHei"/>
                <a:cs typeface="Microsoft JhengHei"/>
              </a:rPr>
              <a:t>來</a:t>
            </a:r>
            <a:r>
              <a:rPr sz="3200" b="1" spc="5" dirty="0">
                <a:solidFill>
                  <a:srgbClr val="C00000"/>
                </a:solidFill>
                <a:latin typeface="Microsoft JhengHei"/>
                <a:cs typeface="Microsoft JhengHei"/>
              </a:rPr>
              <a:t>源</a:t>
            </a:r>
            <a:endParaRPr sz="3200">
              <a:latin typeface="Microsoft JhengHei"/>
              <a:cs typeface="Microsoft JhengHei"/>
            </a:endParaRPr>
          </a:p>
          <a:p>
            <a:pPr marL="234950" indent="-222885">
              <a:lnSpc>
                <a:spcPct val="100000"/>
              </a:lnSpc>
              <a:spcBef>
                <a:spcPts val="3185"/>
              </a:spcBef>
              <a:buFont typeface="Arial MT"/>
              <a:buChar char="•"/>
              <a:tabLst>
                <a:tab pos="235585" algn="l"/>
              </a:tabLst>
            </a:pPr>
            <a:r>
              <a:rPr sz="2800" spc="-5" dirty="0">
                <a:latin typeface="Microsoft JhengHei"/>
                <a:cs typeface="Microsoft JhengHei"/>
              </a:rPr>
              <a:t>病患本身病情的變化</a:t>
            </a:r>
            <a:endParaRPr sz="2800">
              <a:latin typeface="Microsoft JhengHei"/>
              <a:cs typeface="Microsoft JhengHei"/>
            </a:endParaRPr>
          </a:p>
          <a:p>
            <a:pPr marL="234950" indent="-222885">
              <a:lnSpc>
                <a:spcPct val="100000"/>
              </a:lnSpc>
              <a:spcBef>
                <a:spcPts val="3075"/>
              </a:spcBef>
              <a:buFont typeface="Arial MT"/>
              <a:buChar char="•"/>
              <a:tabLst>
                <a:tab pos="235585" algn="l"/>
              </a:tabLst>
            </a:pPr>
            <a:r>
              <a:rPr sz="2800" spc="-10" dirty="0">
                <a:latin typeface="Microsoft JhengHei"/>
                <a:cs typeface="Microsoft JhengHei"/>
              </a:rPr>
              <a:t>家屬</a:t>
            </a:r>
            <a:r>
              <a:rPr sz="2800" spc="-5" dirty="0">
                <a:latin typeface="Arial MT"/>
                <a:cs typeface="Arial MT"/>
              </a:rPr>
              <a:t>(</a:t>
            </a:r>
            <a:r>
              <a:rPr sz="2800" spc="-10" dirty="0">
                <a:latin typeface="Microsoft JhengHei"/>
                <a:cs typeface="Microsoft JhengHei"/>
              </a:rPr>
              <a:t>親友</a:t>
            </a:r>
            <a:r>
              <a:rPr sz="2800" dirty="0">
                <a:latin typeface="Arial MT"/>
                <a:cs typeface="Arial MT"/>
              </a:rPr>
              <a:t>)</a:t>
            </a:r>
            <a:r>
              <a:rPr sz="2800" spc="-10" dirty="0">
                <a:latin typeface="Microsoft JhengHei"/>
                <a:cs typeface="Microsoft JhengHei"/>
              </a:rPr>
              <a:t>的情緒</a:t>
            </a:r>
            <a:endParaRPr sz="2800">
              <a:latin typeface="Microsoft JhengHei"/>
              <a:cs typeface="Microsoft JhengHei"/>
            </a:endParaRPr>
          </a:p>
          <a:p>
            <a:pPr marL="234950" indent="-222885">
              <a:lnSpc>
                <a:spcPct val="100000"/>
              </a:lnSpc>
              <a:spcBef>
                <a:spcPts val="3085"/>
              </a:spcBef>
              <a:buFont typeface="Arial MT"/>
              <a:buChar char="•"/>
              <a:tabLst>
                <a:tab pos="235585" algn="l"/>
              </a:tabLst>
            </a:pPr>
            <a:r>
              <a:rPr sz="2800" spc="-5" dirty="0">
                <a:latin typeface="Microsoft JhengHei"/>
                <a:cs typeface="Microsoft JhengHei"/>
              </a:rPr>
              <a:t>媒體選染、民意代表關切</a:t>
            </a:r>
            <a:endParaRPr sz="2800">
              <a:latin typeface="Microsoft JhengHei"/>
              <a:cs typeface="Microsoft JhengHei"/>
            </a:endParaRPr>
          </a:p>
          <a:p>
            <a:pPr marL="234950" indent="-222885">
              <a:lnSpc>
                <a:spcPct val="100000"/>
              </a:lnSpc>
              <a:spcBef>
                <a:spcPts val="3085"/>
              </a:spcBef>
              <a:buFont typeface="Arial MT"/>
              <a:buChar char="•"/>
              <a:tabLst>
                <a:tab pos="235585" algn="l"/>
              </a:tabLst>
            </a:pPr>
            <a:r>
              <a:rPr sz="2800" spc="-5" dirty="0">
                <a:latin typeface="Microsoft JhengHei"/>
                <a:cs typeface="Microsoft JhengHei"/>
              </a:rPr>
              <a:t>工作場的壓力</a:t>
            </a:r>
            <a:r>
              <a:rPr sz="2800" spc="-5" dirty="0">
                <a:latin typeface="Arial MT"/>
                <a:cs typeface="Arial MT"/>
              </a:rPr>
              <a:t>(</a:t>
            </a:r>
            <a:r>
              <a:rPr sz="2800" spc="-5" dirty="0">
                <a:latin typeface="Microsoft JhengHei"/>
                <a:cs typeface="Microsoft JhengHei"/>
              </a:rPr>
              <a:t>同事、長官</a:t>
            </a:r>
            <a:r>
              <a:rPr sz="2800" spc="-5" dirty="0">
                <a:latin typeface="Arial MT"/>
                <a:cs typeface="Arial MT"/>
              </a:rPr>
              <a:t>)</a:t>
            </a:r>
            <a:endParaRPr sz="2800">
              <a:latin typeface="Arial MT"/>
              <a:cs typeface="Arial MT"/>
            </a:endParaRPr>
          </a:p>
          <a:p>
            <a:pPr marL="234950" indent="-222885">
              <a:lnSpc>
                <a:spcPct val="100000"/>
              </a:lnSpc>
              <a:spcBef>
                <a:spcPts val="3075"/>
              </a:spcBef>
              <a:buFont typeface="Arial MT"/>
              <a:buChar char="•"/>
              <a:tabLst>
                <a:tab pos="235585" algn="l"/>
              </a:tabLst>
            </a:pPr>
            <a:r>
              <a:rPr sz="2800" spc="-5" dirty="0">
                <a:latin typeface="Microsoft JhengHei"/>
                <a:cs typeface="Microsoft JhengHei"/>
              </a:rPr>
              <a:t>外部主管</a:t>
            </a:r>
            <a:r>
              <a:rPr sz="2800" spc="-5" dirty="0">
                <a:latin typeface="Arial MT"/>
                <a:cs typeface="Arial MT"/>
              </a:rPr>
              <a:t>(</a:t>
            </a:r>
            <a:r>
              <a:rPr sz="2800" spc="-5" dirty="0">
                <a:latin typeface="Microsoft JhengHei"/>
                <a:cs typeface="Microsoft JhengHei"/>
              </a:rPr>
              <a:t>衛生局、輔導</a:t>
            </a:r>
            <a:r>
              <a:rPr sz="2800" spc="-15" dirty="0">
                <a:latin typeface="Microsoft JhengHei"/>
                <a:cs typeface="Microsoft JhengHei"/>
              </a:rPr>
              <a:t>會</a:t>
            </a:r>
            <a:r>
              <a:rPr sz="2800" spc="-5" dirty="0">
                <a:latin typeface="Arial MT"/>
                <a:cs typeface="Arial MT"/>
              </a:rPr>
              <a:t>)</a:t>
            </a:r>
            <a:endParaRPr sz="2800">
              <a:latin typeface="Arial MT"/>
              <a:cs typeface="Arial MT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482597" y="456438"/>
            <a:ext cx="6177915" cy="6965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/>
              <a:t>肆、醫糾關懷的處理技巧</a:t>
            </a:r>
          </a:p>
        </p:txBody>
      </p:sp>
      <p:sp>
        <p:nvSpPr>
          <p:cNvPr id="3" name="object 3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706755">
              <a:lnSpc>
                <a:spcPct val="100000"/>
              </a:lnSpc>
              <a:spcBef>
                <a:spcPts val="95"/>
              </a:spcBef>
            </a:pPr>
            <a:r>
              <a:rPr spc="-5" dirty="0"/>
              <a:t>一</a:t>
            </a:r>
            <a:r>
              <a:rPr spc="150" dirty="0"/>
              <a:t>.</a:t>
            </a:r>
            <a:r>
              <a:rPr spc="-5" dirty="0"/>
              <a:t>掌握時效</a:t>
            </a:r>
          </a:p>
          <a:p>
            <a:pPr marL="1617980" indent="-288925">
              <a:lnSpc>
                <a:spcPct val="100000"/>
              </a:lnSpc>
              <a:spcBef>
                <a:spcPts val="2505"/>
              </a:spcBef>
              <a:buSzPct val="80000"/>
              <a:buFont typeface="Arial MT"/>
              <a:buChar char="•"/>
              <a:tabLst>
                <a:tab pos="1618615" algn="l"/>
                <a:tab pos="1619250" algn="l"/>
              </a:tabLst>
            </a:pPr>
            <a:r>
              <a:rPr sz="2000" dirty="0"/>
              <a:t>爭點釐清</a:t>
            </a:r>
            <a:r>
              <a:rPr sz="2000" dirty="0">
                <a:latin typeface="Arial MT"/>
                <a:cs typeface="Arial MT"/>
              </a:rPr>
              <a:t>(</a:t>
            </a:r>
            <a:r>
              <a:rPr sz="2000" dirty="0"/>
              <a:t>不良醫療</a:t>
            </a:r>
            <a:r>
              <a:rPr sz="2000" spc="-15" dirty="0"/>
              <a:t>事</a:t>
            </a:r>
            <a:r>
              <a:rPr sz="2000" dirty="0"/>
              <a:t>件的</a:t>
            </a:r>
            <a:r>
              <a:rPr sz="2000" spc="-15" dirty="0"/>
              <a:t>處</a:t>
            </a:r>
            <a:r>
              <a:rPr sz="2000" dirty="0"/>
              <a:t>理技</a:t>
            </a:r>
            <a:r>
              <a:rPr sz="2000" spc="-15" dirty="0"/>
              <a:t>巧</a:t>
            </a:r>
            <a:r>
              <a:rPr sz="2000" dirty="0"/>
              <a:t>與因</a:t>
            </a:r>
            <a:r>
              <a:rPr sz="2000" spc="-10" dirty="0"/>
              <a:t>應</a:t>
            </a:r>
            <a:r>
              <a:rPr sz="2000" dirty="0">
                <a:latin typeface="Arial MT"/>
                <a:cs typeface="Arial MT"/>
              </a:rPr>
              <a:t>)</a:t>
            </a:r>
            <a:endParaRPr sz="2000">
              <a:latin typeface="Arial MT"/>
              <a:cs typeface="Arial MT"/>
            </a:endParaRPr>
          </a:p>
          <a:p>
            <a:pPr marL="1617980" indent="-288925">
              <a:lnSpc>
                <a:spcPct val="100000"/>
              </a:lnSpc>
              <a:spcBef>
                <a:spcPts val="2295"/>
              </a:spcBef>
              <a:buSzPct val="80000"/>
              <a:buFont typeface="Arial MT"/>
              <a:buChar char="•"/>
              <a:tabLst>
                <a:tab pos="1618615" algn="l"/>
                <a:tab pos="1619250" algn="l"/>
              </a:tabLst>
            </a:pPr>
            <a:r>
              <a:rPr sz="2000" dirty="0"/>
              <a:t>第一時間對關鍵人的支</a:t>
            </a:r>
            <a:r>
              <a:rPr sz="2000" spc="-10" dirty="0"/>
              <a:t>持</a:t>
            </a:r>
            <a:r>
              <a:rPr sz="2000" dirty="0">
                <a:latin typeface="Arial MT"/>
                <a:cs typeface="Arial MT"/>
              </a:rPr>
              <a:t>(</a:t>
            </a:r>
            <a:r>
              <a:rPr sz="2000" spc="-15" dirty="0"/>
              <a:t>是</a:t>
            </a:r>
            <a:r>
              <a:rPr sz="2000" dirty="0"/>
              <a:t>病患</a:t>
            </a:r>
            <a:r>
              <a:rPr sz="2000" spc="-15" dirty="0"/>
              <a:t>或</a:t>
            </a:r>
            <a:r>
              <a:rPr sz="2000" dirty="0"/>
              <a:t>主要</a:t>
            </a:r>
            <a:r>
              <a:rPr sz="2000" spc="-15" dirty="0"/>
              <a:t>照</a:t>
            </a:r>
            <a:r>
              <a:rPr sz="2000" dirty="0"/>
              <a:t>顧者</a:t>
            </a:r>
            <a:r>
              <a:rPr sz="2000" dirty="0">
                <a:latin typeface="Arial MT"/>
                <a:cs typeface="Arial MT"/>
              </a:rPr>
              <a:t>)</a:t>
            </a:r>
            <a:endParaRPr sz="2000">
              <a:latin typeface="Arial MT"/>
              <a:cs typeface="Arial MT"/>
            </a:endParaRPr>
          </a:p>
          <a:p>
            <a:pPr marL="1617980" indent="-288925">
              <a:lnSpc>
                <a:spcPct val="100000"/>
              </a:lnSpc>
              <a:spcBef>
                <a:spcPts val="2300"/>
              </a:spcBef>
              <a:buSzPct val="80000"/>
              <a:buFont typeface="Arial MT"/>
              <a:buChar char="•"/>
              <a:tabLst>
                <a:tab pos="1618615" algn="l"/>
                <a:tab pos="1619250" algn="l"/>
              </a:tabLst>
            </a:pPr>
            <a:r>
              <a:rPr sz="2000" dirty="0"/>
              <a:t>是否有補救措施</a:t>
            </a:r>
            <a:r>
              <a:rPr sz="2000" dirty="0">
                <a:latin typeface="Arial MT"/>
                <a:cs typeface="Arial MT"/>
              </a:rPr>
              <a:t>(</a:t>
            </a:r>
            <a:r>
              <a:rPr sz="2000" dirty="0"/>
              <a:t>醫</a:t>
            </a:r>
            <a:r>
              <a:rPr sz="2000" spc="-15" dirty="0"/>
              <a:t>療</a:t>
            </a:r>
            <a:r>
              <a:rPr sz="2000" dirty="0"/>
              <a:t>的、</a:t>
            </a:r>
            <a:r>
              <a:rPr sz="2000" spc="-15" dirty="0"/>
              <a:t>情</a:t>
            </a:r>
            <a:r>
              <a:rPr sz="2000" dirty="0"/>
              <a:t>緒上</a:t>
            </a:r>
            <a:r>
              <a:rPr sz="2000" spc="-15" dirty="0"/>
              <a:t>、</a:t>
            </a:r>
            <a:r>
              <a:rPr sz="2000" dirty="0"/>
              <a:t>程序</a:t>
            </a:r>
            <a:r>
              <a:rPr sz="2000" spc="-15" dirty="0"/>
              <a:t>上</a:t>
            </a:r>
            <a:r>
              <a:rPr sz="2000" dirty="0"/>
              <a:t>的補</a:t>
            </a:r>
            <a:r>
              <a:rPr sz="2000" spc="-10" dirty="0"/>
              <a:t>救</a:t>
            </a:r>
            <a:r>
              <a:rPr sz="2000" dirty="0">
                <a:latin typeface="Arial MT"/>
                <a:cs typeface="Arial MT"/>
              </a:rPr>
              <a:t>)</a:t>
            </a:r>
            <a:endParaRPr sz="2000">
              <a:latin typeface="Arial MT"/>
              <a:cs typeface="Arial MT"/>
            </a:endParaRPr>
          </a:p>
          <a:p>
            <a:pPr marL="694055">
              <a:lnSpc>
                <a:spcPct val="100000"/>
              </a:lnSpc>
              <a:spcBef>
                <a:spcPts val="10"/>
              </a:spcBef>
              <a:buFont typeface="Arial MT"/>
              <a:buChar char="•"/>
            </a:pPr>
            <a:endParaRPr sz="2500">
              <a:latin typeface="Arial MT"/>
              <a:cs typeface="Arial MT"/>
            </a:endParaRPr>
          </a:p>
          <a:p>
            <a:pPr marL="706755">
              <a:lnSpc>
                <a:spcPct val="100000"/>
              </a:lnSpc>
            </a:pPr>
            <a:r>
              <a:rPr spc="-10" dirty="0"/>
              <a:t>二</a:t>
            </a:r>
            <a:r>
              <a:rPr spc="150" dirty="0"/>
              <a:t>.</a:t>
            </a:r>
            <a:r>
              <a:rPr spc="-5" dirty="0"/>
              <a:t>醫糾關懷的內涵</a:t>
            </a:r>
          </a:p>
          <a:p>
            <a:pPr marL="1617980" indent="-288925">
              <a:lnSpc>
                <a:spcPct val="100000"/>
              </a:lnSpc>
              <a:spcBef>
                <a:spcPts val="2495"/>
              </a:spcBef>
              <a:buSzPct val="80000"/>
              <a:buFont typeface="Arial MT"/>
              <a:buChar char="•"/>
              <a:tabLst>
                <a:tab pos="1618615" algn="l"/>
                <a:tab pos="1619250" algn="l"/>
              </a:tabLst>
            </a:pPr>
            <a:r>
              <a:rPr sz="2000" dirty="0"/>
              <a:t>關懷當事者</a:t>
            </a:r>
            <a:r>
              <a:rPr sz="2000" dirty="0">
                <a:latin typeface="Arial MT"/>
                <a:cs typeface="Arial MT"/>
              </a:rPr>
              <a:t>(</a:t>
            </a:r>
            <a:r>
              <a:rPr sz="2000" dirty="0"/>
              <a:t>病患、</a:t>
            </a:r>
            <a:r>
              <a:rPr sz="2000" spc="-15" dirty="0"/>
              <a:t>家</a:t>
            </a:r>
            <a:r>
              <a:rPr sz="2000" dirty="0"/>
              <a:t>屬、</a:t>
            </a:r>
            <a:r>
              <a:rPr sz="2000" spc="-15" dirty="0"/>
              <a:t>醫</a:t>
            </a:r>
            <a:r>
              <a:rPr sz="2000" dirty="0"/>
              <a:t>療事</a:t>
            </a:r>
            <a:r>
              <a:rPr sz="2000" spc="-15" dirty="0"/>
              <a:t>件</a:t>
            </a:r>
            <a:r>
              <a:rPr sz="2000" dirty="0"/>
              <a:t>的醫</a:t>
            </a:r>
            <a:r>
              <a:rPr sz="2000" spc="-15" dirty="0"/>
              <a:t>護</a:t>
            </a:r>
            <a:r>
              <a:rPr sz="2000" dirty="0"/>
              <a:t>或相</a:t>
            </a:r>
            <a:r>
              <a:rPr sz="2000" spc="-15" dirty="0"/>
              <a:t>關</a:t>
            </a:r>
            <a:r>
              <a:rPr sz="2000" dirty="0"/>
              <a:t>人</a:t>
            </a:r>
            <a:r>
              <a:rPr sz="2000" spc="5" dirty="0"/>
              <a:t>員</a:t>
            </a:r>
            <a:r>
              <a:rPr sz="2000" dirty="0">
                <a:latin typeface="Arial MT"/>
                <a:cs typeface="Arial MT"/>
              </a:rPr>
              <a:t>)</a:t>
            </a:r>
            <a:endParaRPr sz="2000">
              <a:latin typeface="Arial MT"/>
              <a:cs typeface="Arial MT"/>
            </a:endParaRPr>
          </a:p>
          <a:p>
            <a:pPr marL="1617980" indent="-288925">
              <a:lnSpc>
                <a:spcPct val="100000"/>
              </a:lnSpc>
              <a:spcBef>
                <a:spcPts val="2305"/>
              </a:spcBef>
              <a:buSzPct val="80000"/>
              <a:buFont typeface="Arial MT"/>
              <a:buChar char="•"/>
              <a:tabLst>
                <a:tab pos="1618615" algn="l"/>
                <a:tab pos="1619250" algn="l"/>
              </a:tabLst>
            </a:pPr>
            <a:r>
              <a:rPr sz="2000" dirty="0"/>
              <a:t>陪伴</a:t>
            </a:r>
            <a:r>
              <a:rPr sz="2000" dirty="0">
                <a:latin typeface="Arial MT"/>
                <a:cs typeface="Arial MT"/>
              </a:rPr>
              <a:t>(</a:t>
            </a:r>
            <a:r>
              <a:rPr sz="2000" dirty="0"/>
              <a:t>主要照顧</a:t>
            </a:r>
            <a:r>
              <a:rPr sz="2000" spc="5" dirty="0"/>
              <a:t>者</a:t>
            </a:r>
            <a:r>
              <a:rPr sz="2000" dirty="0"/>
              <a:t>或</a:t>
            </a:r>
            <a:r>
              <a:rPr sz="2000" spc="-10" dirty="0"/>
              <a:t>需</a:t>
            </a:r>
            <a:r>
              <a:rPr sz="2000" spc="5" dirty="0"/>
              <a:t>要代</a:t>
            </a:r>
            <a:r>
              <a:rPr sz="2000" spc="-20" dirty="0"/>
              <a:t>表</a:t>
            </a:r>
            <a:r>
              <a:rPr sz="2000" spc="5" dirty="0"/>
              <a:t>出面</a:t>
            </a:r>
            <a:r>
              <a:rPr sz="2000" spc="-20" dirty="0"/>
              <a:t>者</a:t>
            </a:r>
            <a:r>
              <a:rPr sz="2000" spc="5" dirty="0"/>
              <a:t>、判</a:t>
            </a:r>
            <a:r>
              <a:rPr sz="2000" spc="-20" dirty="0"/>
              <a:t>斷</a:t>
            </a:r>
            <a:r>
              <a:rPr sz="2000" spc="5" dirty="0"/>
              <a:t>情感</a:t>
            </a:r>
            <a:r>
              <a:rPr sz="2000" spc="-20" dirty="0"/>
              <a:t>涉</a:t>
            </a:r>
            <a:r>
              <a:rPr sz="2000" spc="5" dirty="0"/>
              <a:t>入程</a:t>
            </a:r>
            <a:r>
              <a:rPr sz="2000" spc="-20" dirty="0"/>
              <a:t>度</a:t>
            </a:r>
            <a:r>
              <a:rPr sz="2000" spc="5" dirty="0"/>
              <a:t>與情</a:t>
            </a:r>
            <a:endParaRPr sz="2000">
              <a:latin typeface="Arial MT"/>
              <a:cs typeface="Arial MT"/>
            </a:endParaRPr>
          </a:p>
          <a:p>
            <a:pPr marL="1617980">
              <a:lnSpc>
                <a:spcPct val="100000"/>
              </a:lnSpc>
              <a:spcBef>
                <a:spcPts val="1200"/>
              </a:spcBef>
            </a:pPr>
            <a:r>
              <a:rPr sz="2000" dirty="0"/>
              <a:t>緒壓力</a:t>
            </a:r>
            <a:r>
              <a:rPr sz="2000" dirty="0">
                <a:latin typeface="Arial MT"/>
                <a:cs typeface="Arial MT"/>
              </a:rPr>
              <a:t>)</a:t>
            </a:r>
            <a:endParaRPr sz="2000">
              <a:latin typeface="Arial MT"/>
              <a:cs typeface="Arial MT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482597" y="456438"/>
            <a:ext cx="6177915" cy="6965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/>
              <a:t>肆、醫糾關懷的處理技巧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030325" y="1482598"/>
            <a:ext cx="7802880" cy="522097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spc="-5" dirty="0">
                <a:latin typeface="Microsoft JhengHei"/>
                <a:cs typeface="Microsoft JhengHei"/>
              </a:rPr>
              <a:t>三</a:t>
            </a:r>
            <a:r>
              <a:rPr sz="2800" spc="150" dirty="0">
                <a:latin typeface="Microsoft JhengHei"/>
                <a:cs typeface="Microsoft JhengHei"/>
              </a:rPr>
              <a:t>.</a:t>
            </a:r>
            <a:r>
              <a:rPr sz="2800" spc="-5" dirty="0">
                <a:latin typeface="Microsoft JhengHei"/>
                <a:cs typeface="Microsoft JhengHei"/>
              </a:rPr>
              <a:t>關懷不是談判</a:t>
            </a:r>
            <a:endParaRPr sz="2800">
              <a:latin typeface="Microsoft JhengHei"/>
              <a:cs typeface="Microsoft JhengHei"/>
            </a:endParaRPr>
          </a:p>
          <a:p>
            <a:pPr marL="870585" indent="-290195">
              <a:lnSpc>
                <a:spcPct val="100000"/>
              </a:lnSpc>
              <a:spcBef>
                <a:spcPts val="2505"/>
              </a:spcBef>
              <a:buFont typeface="Arial MT"/>
              <a:buChar char="•"/>
              <a:tabLst>
                <a:tab pos="870585" algn="l"/>
                <a:tab pos="871219" algn="l"/>
              </a:tabLst>
            </a:pPr>
            <a:r>
              <a:rPr sz="2000" dirty="0">
                <a:latin typeface="Microsoft JhengHei"/>
                <a:cs typeface="Microsoft JhengHei"/>
              </a:rPr>
              <a:t>醫糾關懷與談判需要有</a:t>
            </a:r>
            <a:r>
              <a:rPr sz="2000" spc="-15" dirty="0">
                <a:latin typeface="Microsoft JhengHei"/>
                <a:cs typeface="Microsoft JhengHei"/>
              </a:rPr>
              <a:t>不</a:t>
            </a:r>
            <a:r>
              <a:rPr sz="2000" dirty="0">
                <a:latin typeface="Microsoft JhengHei"/>
                <a:cs typeface="Microsoft JhengHei"/>
              </a:rPr>
              <a:t>同的</a:t>
            </a:r>
            <a:r>
              <a:rPr sz="2000" spc="-15" dirty="0">
                <a:latin typeface="Microsoft JhengHei"/>
                <a:cs typeface="Microsoft JhengHei"/>
              </a:rPr>
              <a:t>分</a:t>
            </a:r>
            <a:r>
              <a:rPr sz="2000" dirty="0">
                <a:latin typeface="Microsoft JhengHei"/>
                <a:cs typeface="Microsoft JhengHei"/>
              </a:rPr>
              <a:t>工</a:t>
            </a:r>
            <a:endParaRPr sz="2000">
              <a:latin typeface="Microsoft JhengHei"/>
              <a:cs typeface="Microsoft JhengHei"/>
            </a:endParaRPr>
          </a:p>
          <a:p>
            <a:pPr marL="870585" indent="-290195">
              <a:lnSpc>
                <a:spcPct val="100000"/>
              </a:lnSpc>
              <a:spcBef>
                <a:spcPts val="2295"/>
              </a:spcBef>
              <a:buFont typeface="Arial MT"/>
              <a:buChar char="•"/>
              <a:tabLst>
                <a:tab pos="870585" algn="l"/>
                <a:tab pos="871219" algn="l"/>
              </a:tabLst>
            </a:pPr>
            <a:r>
              <a:rPr sz="2000" dirty="0">
                <a:latin typeface="Microsoft JhengHei"/>
                <a:cs typeface="Microsoft JhengHei"/>
              </a:rPr>
              <a:t>關懷者需要價值中立的</a:t>
            </a:r>
            <a:r>
              <a:rPr sz="2000" spc="-15" dirty="0">
                <a:latin typeface="Microsoft JhengHei"/>
                <a:cs typeface="Microsoft JhengHei"/>
              </a:rPr>
              <a:t>提</a:t>
            </a:r>
            <a:r>
              <a:rPr sz="2000" dirty="0">
                <a:latin typeface="Microsoft JhengHei"/>
                <a:cs typeface="Microsoft JhengHei"/>
              </a:rPr>
              <a:t>供情</a:t>
            </a:r>
            <a:r>
              <a:rPr sz="2000" spc="-15" dirty="0">
                <a:latin typeface="Microsoft JhengHei"/>
                <a:cs typeface="Microsoft JhengHei"/>
              </a:rPr>
              <a:t>感</a:t>
            </a:r>
            <a:r>
              <a:rPr sz="2000" dirty="0">
                <a:latin typeface="Microsoft JhengHei"/>
                <a:cs typeface="Microsoft JhengHei"/>
              </a:rPr>
              <a:t>支持</a:t>
            </a:r>
            <a:r>
              <a:rPr sz="2000" spc="-15" dirty="0">
                <a:latin typeface="Microsoft JhengHei"/>
                <a:cs typeface="Microsoft JhengHei"/>
              </a:rPr>
              <a:t>與</a:t>
            </a:r>
            <a:r>
              <a:rPr sz="2000" dirty="0">
                <a:latin typeface="Microsoft JhengHei"/>
                <a:cs typeface="Microsoft JhengHei"/>
              </a:rPr>
              <a:t>陪伴</a:t>
            </a:r>
            <a:endParaRPr sz="2000">
              <a:latin typeface="Microsoft JhengHei"/>
              <a:cs typeface="Microsoft JhengHei"/>
            </a:endParaRPr>
          </a:p>
          <a:p>
            <a:pPr marL="870585" indent="-290195">
              <a:lnSpc>
                <a:spcPct val="100000"/>
              </a:lnSpc>
              <a:spcBef>
                <a:spcPts val="2300"/>
              </a:spcBef>
              <a:buFont typeface="Arial MT"/>
              <a:buChar char="•"/>
              <a:tabLst>
                <a:tab pos="870585" algn="l"/>
                <a:tab pos="871219" algn="l"/>
              </a:tabLst>
            </a:pPr>
            <a:r>
              <a:rPr sz="2000" dirty="0">
                <a:latin typeface="Microsoft JhengHei"/>
                <a:cs typeface="Microsoft JhengHei"/>
              </a:rPr>
              <a:t>對受關懷者的宗教信仰</a:t>
            </a:r>
            <a:r>
              <a:rPr sz="2000" spc="-15" dirty="0">
                <a:latin typeface="Microsoft JhengHei"/>
                <a:cs typeface="Microsoft JhengHei"/>
              </a:rPr>
              <a:t>與</a:t>
            </a:r>
            <a:r>
              <a:rPr sz="2000" dirty="0">
                <a:latin typeface="Microsoft JhengHei"/>
                <a:cs typeface="Microsoft JhengHei"/>
              </a:rPr>
              <a:t>信念</a:t>
            </a:r>
            <a:r>
              <a:rPr sz="2000" spc="-15" dirty="0">
                <a:latin typeface="Microsoft JhengHei"/>
                <a:cs typeface="Microsoft JhengHei"/>
              </a:rPr>
              <a:t>的</a:t>
            </a:r>
            <a:r>
              <a:rPr sz="2000" dirty="0">
                <a:latin typeface="Microsoft JhengHei"/>
                <a:cs typeface="Microsoft JhengHei"/>
              </a:rPr>
              <a:t>敏感</a:t>
            </a:r>
            <a:r>
              <a:rPr sz="2000" spc="-15" dirty="0">
                <a:latin typeface="Microsoft JhengHei"/>
                <a:cs typeface="Microsoft JhengHei"/>
              </a:rPr>
              <a:t>與</a:t>
            </a:r>
            <a:r>
              <a:rPr sz="2000" dirty="0">
                <a:latin typeface="Microsoft JhengHei"/>
                <a:cs typeface="Microsoft JhengHei"/>
              </a:rPr>
              <a:t>尊重</a:t>
            </a:r>
            <a:endParaRPr sz="2000">
              <a:latin typeface="Microsoft JhengHei"/>
              <a:cs typeface="Microsoft JhengHei"/>
            </a:endParaRPr>
          </a:p>
          <a:p>
            <a:pPr>
              <a:lnSpc>
                <a:spcPct val="100000"/>
              </a:lnSpc>
              <a:spcBef>
                <a:spcPts val="10"/>
              </a:spcBef>
              <a:buFont typeface="Arial MT"/>
              <a:buChar char="•"/>
            </a:pPr>
            <a:endParaRPr sz="1400">
              <a:latin typeface="Microsoft JhengHei"/>
              <a:cs typeface="Microsoft JhengHei"/>
            </a:endParaRPr>
          </a:p>
          <a:p>
            <a:pPr marL="12700">
              <a:lnSpc>
                <a:spcPct val="100000"/>
              </a:lnSpc>
            </a:pPr>
            <a:r>
              <a:rPr sz="2800" spc="-5" dirty="0">
                <a:latin typeface="Microsoft JhengHei"/>
                <a:cs typeface="Microsoft JhengHei"/>
              </a:rPr>
              <a:t>四.</a:t>
            </a:r>
            <a:r>
              <a:rPr sz="2800" spc="-170" dirty="0">
                <a:latin typeface="Microsoft JhengHei"/>
                <a:cs typeface="Microsoft JhengHei"/>
              </a:rPr>
              <a:t> </a:t>
            </a:r>
            <a:r>
              <a:rPr sz="2800" spc="-10" dirty="0">
                <a:latin typeface="Microsoft JhengHei"/>
                <a:cs typeface="Microsoft JhengHei"/>
              </a:rPr>
              <a:t>關懷小組</a:t>
            </a:r>
            <a:endParaRPr sz="2800">
              <a:latin typeface="Microsoft JhengHei"/>
              <a:cs typeface="Microsoft JhengHei"/>
            </a:endParaRPr>
          </a:p>
          <a:p>
            <a:pPr marL="927100" lvl="1" indent="-288925">
              <a:lnSpc>
                <a:spcPct val="100000"/>
              </a:lnSpc>
              <a:spcBef>
                <a:spcPts val="2305"/>
              </a:spcBef>
              <a:buFont typeface="Arial MT"/>
              <a:buChar char="•"/>
              <a:tabLst>
                <a:tab pos="927100" algn="l"/>
                <a:tab pos="927735" algn="l"/>
              </a:tabLst>
            </a:pPr>
            <a:r>
              <a:rPr sz="2000" dirty="0">
                <a:latin typeface="Microsoft JhengHei"/>
                <a:cs typeface="Microsoft JhengHei"/>
              </a:rPr>
              <a:t>關懷小組成員需具備個</a:t>
            </a:r>
            <a:r>
              <a:rPr sz="2000" spc="-15" dirty="0">
                <a:latin typeface="Microsoft JhengHei"/>
                <a:cs typeface="Microsoft JhengHei"/>
              </a:rPr>
              <a:t>人</a:t>
            </a:r>
            <a:r>
              <a:rPr sz="2000" dirty="0">
                <a:latin typeface="Microsoft JhengHei"/>
                <a:cs typeface="Microsoft JhengHei"/>
              </a:rPr>
              <a:t>及家</a:t>
            </a:r>
            <a:r>
              <a:rPr sz="2000" spc="-15" dirty="0">
                <a:latin typeface="Microsoft JhengHei"/>
                <a:cs typeface="Microsoft JhengHei"/>
              </a:rPr>
              <a:t>庭</a:t>
            </a:r>
            <a:r>
              <a:rPr sz="2000" dirty="0">
                <a:latin typeface="Microsoft JhengHei"/>
                <a:cs typeface="Microsoft JhengHei"/>
              </a:rPr>
              <a:t>諮商</a:t>
            </a:r>
            <a:r>
              <a:rPr sz="2000" spc="-15" dirty="0">
                <a:latin typeface="Microsoft JhengHei"/>
                <a:cs typeface="Microsoft JhengHei"/>
              </a:rPr>
              <a:t>輔</a:t>
            </a:r>
            <a:r>
              <a:rPr sz="2000" dirty="0">
                <a:latin typeface="Microsoft JhengHei"/>
                <a:cs typeface="Microsoft JhengHei"/>
              </a:rPr>
              <a:t>導的</a:t>
            </a:r>
            <a:r>
              <a:rPr sz="2000" spc="-15" dirty="0">
                <a:latin typeface="Microsoft JhengHei"/>
                <a:cs typeface="Microsoft JhengHei"/>
              </a:rPr>
              <a:t>基</a:t>
            </a:r>
            <a:r>
              <a:rPr sz="2000" dirty="0">
                <a:latin typeface="Microsoft JhengHei"/>
                <a:cs typeface="Microsoft JhengHei"/>
              </a:rPr>
              <a:t>本訓練</a:t>
            </a:r>
            <a:endParaRPr sz="2000">
              <a:latin typeface="Microsoft JhengHei"/>
              <a:cs typeface="Microsoft JhengHei"/>
            </a:endParaRPr>
          </a:p>
          <a:p>
            <a:pPr marL="927100" lvl="1" indent="-288925">
              <a:lnSpc>
                <a:spcPct val="100000"/>
              </a:lnSpc>
              <a:spcBef>
                <a:spcPts val="2100"/>
              </a:spcBef>
              <a:buFont typeface="Arial MT"/>
              <a:buChar char="•"/>
              <a:tabLst>
                <a:tab pos="927100" algn="l"/>
                <a:tab pos="927735" algn="l"/>
              </a:tabLst>
            </a:pPr>
            <a:r>
              <a:rPr sz="2000" dirty="0">
                <a:latin typeface="Microsoft JhengHei"/>
                <a:cs typeface="Microsoft JhengHei"/>
              </a:rPr>
              <a:t>關懷小組是提供支持與</a:t>
            </a:r>
            <a:r>
              <a:rPr sz="2000" spc="-15" dirty="0">
                <a:latin typeface="Microsoft JhengHei"/>
                <a:cs typeface="Microsoft JhengHei"/>
              </a:rPr>
              <a:t>陪</a:t>
            </a:r>
            <a:r>
              <a:rPr sz="2000" dirty="0">
                <a:latin typeface="Microsoft JhengHei"/>
                <a:cs typeface="Microsoft JhengHei"/>
              </a:rPr>
              <a:t>伴的</a:t>
            </a:r>
            <a:r>
              <a:rPr sz="2000" spc="-15" dirty="0">
                <a:latin typeface="Microsoft JhengHei"/>
                <a:cs typeface="Microsoft JhengHei"/>
              </a:rPr>
              <a:t>團</a:t>
            </a:r>
            <a:r>
              <a:rPr sz="2000" dirty="0">
                <a:latin typeface="Microsoft JhengHei"/>
                <a:cs typeface="Microsoft JhengHei"/>
              </a:rPr>
              <a:t>隊工作</a:t>
            </a:r>
            <a:endParaRPr sz="2000">
              <a:latin typeface="Microsoft JhengHei"/>
              <a:cs typeface="Microsoft JhengHei"/>
            </a:endParaRPr>
          </a:p>
          <a:p>
            <a:pPr marL="927100" marR="5080" lvl="1" indent="-288290">
              <a:lnSpc>
                <a:spcPct val="150000"/>
              </a:lnSpc>
              <a:spcBef>
                <a:spcPts val="900"/>
              </a:spcBef>
              <a:buFont typeface="Arial MT"/>
              <a:buChar char="•"/>
              <a:tabLst>
                <a:tab pos="927100" algn="l"/>
                <a:tab pos="927735" algn="l"/>
              </a:tabLst>
            </a:pPr>
            <a:r>
              <a:rPr sz="2000" dirty="0">
                <a:latin typeface="Microsoft JhengHei"/>
                <a:cs typeface="Microsoft JhengHei"/>
              </a:rPr>
              <a:t>即使進入司法程序，負</a:t>
            </a:r>
            <a:r>
              <a:rPr sz="2000" spc="-15" dirty="0">
                <a:latin typeface="Microsoft JhengHei"/>
                <a:cs typeface="Microsoft JhengHei"/>
              </a:rPr>
              <a:t>責</a:t>
            </a:r>
            <a:r>
              <a:rPr sz="2000" dirty="0">
                <a:latin typeface="Microsoft JhengHei"/>
                <a:cs typeface="Microsoft JhengHei"/>
              </a:rPr>
              <a:t>對案</a:t>
            </a:r>
            <a:r>
              <a:rPr sz="2000" spc="-15" dirty="0">
                <a:latin typeface="Microsoft JhengHei"/>
                <a:cs typeface="Microsoft JhengHei"/>
              </a:rPr>
              <a:t>家</a:t>
            </a:r>
            <a:r>
              <a:rPr sz="2000" dirty="0">
                <a:latin typeface="Microsoft JhengHei"/>
                <a:cs typeface="Microsoft JhengHei"/>
              </a:rPr>
              <a:t>提供</a:t>
            </a:r>
            <a:r>
              <a:rPr sz="2000" spc="-15" dirty="0">
                <a:latin typeface="Microsoft JhengHei"/>
                <a:cs typeface="Microsoft JhengHei"/>
              </a:rPr>
              <a:t>關</a:t>
            </a:r>
            <a:r>
              <a:rPr sz="2000" dirty="0">
                <a:latin typeface="Microsoft JhengHei"/>
                <a:cs typeface="Microsoft JhengHei"/>
              </a:rPr>
              <a:t>懷者</a:t>
            </a:r>
            <a:r>
              <a:rPr sz="2000" spc="-15" dirty="0">
                <a:latin typeface="Microsoft JhengHei"/>
                <a:cs typeface="Microsoft JhengHei"/>
              </a:rPr>
              <a:t>，</a:t>
            </a:r>
            <a:r>
              <a:rPr sz="2000" dirty="0">
                <a:latin typeface="Microsoft JhengHei"/>
                <a:cs typeface="Microsoft JhengHei"/>
              </a:rPr>
              <a:t>仍需</a:t>
            </a:r>
            <a:r>
              <a:rPr sz="2000" spc="-15" dirty="0">
                <a:latin typeface="Microsoft JhengHei"/>
                <a:cs typeface="Microsoft JhengHei"/>
              </a:rPr>
              <a:t>保</a:t>
            </a:r>
            <a:r>
              <a:rPr sz="2000" dirty="0">
                <a:latin typeface="Microsoft JhengHei"/>
                <a:cs typeface="Microsoft JhengHei"/>
              </a:rPr>
              <a:t>持價</a:t>
            </a:r>
            <a:r>
              <a:rPr sz="2000" spc="-15" dirty="0">
                <a:latin typeface="Microsoft JhengHei"/>
                <a:cs typeface="Microsoft JhengHei"/>
              </a:rPr>
              <a:t>值</a:t>
            </a:r>
            <a:r>
              <a:rPr sz="2000" dirty="0">
                <a:latin typeface="Microsoft JhengHei"/>
                <a:cs typeface="Microsoft JhengHei"/>
              </a:rPr>
              <a:t>中 立立場</a:t>
            </a:r>
            <a:endParaRPr sz="2000">
              <a:latin typeface="Microsoft JhengHei"/>
              <a:cs typeface="Microsoft JhengHei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482597" y="456438"/>
            <a:ext cx="6177915" cy="6965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/>
              <a:t>肆、醫糾關懷的處理技巧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030325" y="1482598"/>
            <a:ext cx="4865370" cy="3190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spc="-5" dirty="0">
                <a:latin typeface="Microsoft JhengHei"/>
                <a:cs typeface="Microsoft JhengHei"/>
              </a:rPr>
              <a:t>五</a:t>
            </a:r>
            <a:r>
              <a:rPr sz="2800" spc="150" dirty="0">
                <a:latin typeface="Microsoft JhengHei"/>
                <a:cs typeface="Microsoft JhengHei"/>
              </a:rPr>
              <a:t>.</a:t>
            </a:r>
            <a:r>
              <a:rPr sz="2800" spc="-5" dirty="0">
                <a:latin typeface="Microsoft JhengHei"/>
                <a:cs typeface="Microsoft JhengHei"/>
              </a:rPr>
              <a:t>輔助資源</a:t>
            </a:r>
            <a:endParaRPr sz="2800">
              <a:latin typeface="Microsoft JhengHei"/>
              <a:cs typeface="Microsoft JhengHei"/>
            </a:endParaRPr>
          </a:p>
          <a:p>
            <a:pPr marL="981710">
              <a:lnSpc>
                <a:spcPct val="100000"/>
              </a:lnSpc>
              <a:spcBef>
                <a:spcPts val="2235"/>
              </a:spcBef>
            </a:pPr>
            <a:r>
              <a:rPr sz="1450" spc="-10" dirty="0">
                <a:latin typeface="PMingLiU-ExtB"/>
                <a:cs typeface="PMingLiU-ExtB"/>
              </a:rPr>
              <a:t>〜</a:t>
            </a:r>
            <a:r>
              <a:rPr sz="1450" spc="20" dirty="0">
                <a:latin typeface="PMingLiU-ExtB"/>
                <a:cs typeface="PMingLiU-ExtB"/>
              </a:rPr>
              <a:t> </a:t>
            </a:r>
            <a:r>
              <a:rPr sz="1800" dirty="0">
                <a:latin typeface="Microsoft JhengHei"/>
                <a:cs typeface="Microsoft JhengHei"/>
              </a:rPr>
              <a:t>醫糾關懷與醫療互助金機制</a:t>
            </a:r>
            <a:endParaRPr sz="1800">
              <a:latin typeface="Microsoft JhengHei"/>
              <a:cs typeface="Microsoft JhengHei"/>
            </a:endParaRPr>
          </a:p>
          <a:p>
            <a:pPr marL="981710">
              <a:lnSpc>
                <a:spcPct val="100000"/>
              </a:lnSpc>
              <a:spcBef>
                <a:spcPts val="1980"/>
              </a:spcBef>
            </a:pPr>
            <a:r>
              <a:rPr sz="1450" spc="-10" dirty="0">
                <a:latin typeface="PMingLiU-ExtB"/>
                <a:cs typeface="PMingLiU-ExtB"/>
              </a:rPr>
              <a:t>〜</a:t>
            </a:r>
            <a:r>
              <a:rPr sz="1450" spc="395" dirty="0">
                <a:latin typeface="PMingLiU-ExtB"/>
                <a:cs typeface="PMingLiU-ExtB"/>
              </a:rPr>
              <a:t> </a:t>
            </a:r>
            <a:r>
              <a:rPr sz="1800" spc="-5" dirty="0">
                <a:solidFill>
                  <a:srgbClr val="5FC89C"/>
                </a:solidFill>
                <a:latin typeface="Microsoft JhengHei"/>
                <a:cs typeface="Microsoft JhengHei"/>
              </a:rPr>
              <a:t>醫糾事故補償金的爭</a:t>
            </a:r>
            <a:r>
              <a:rPr sz="1800" dirty="0">
                <a:solidFill>
                  <a:srgbClr val="5FC89C"/>
                </a:solidFill>
                <a:latin typeface="Microsoft JhengHei"/>
                <a:cs typeface="Microsoft JhengHei"/>
              </a:rPr>
              <a:t>議</a:t>
            </a:r>
            <a:r>
              <a:rPr sz="1800" spc="-5" dirty="0">
                <a:solidFill>
                  <a:srgbClr val="5FC89C"/>
                </a:solidFill>
                <a:latin typeface="Arial MT"/>
                <a:cs typeface="Arial MT"/>
              </a:rPr>
              <a:t>(</a:t>
            </a:r>
            <a:r>
              <a:rPr sz="1800" spc="-5" dirty="0">
                <a:solidFill>
                  <a:srgbClr val="5FC89C"/>
                </a:solidFill>
                <a:latin typeface="Microsoft JhengHei"/>
                <a:cs typeface="Microsoft JhengHei"/>
              </a:rPr>
              <a:t>醫界大反彈</a:t>
            </a:r>
            <a:r>
              <a:rPr sz="1800" dirty="0">
                <a:solidFill>
                  <a:srgbClr val="5FC89C"/>
                </a:solidFill>
                <a:latin typeface="Arial MT"/>
                <a:cs typeface="Arial MT"/>
              </a:rPr>
              <a:t>)</a:t>
            </a:r>
            <a:endParaRPr sz="1800">
              <a:latin typeface="Arial MT"/>
              <a:cs typeface="Arial MT"/>
            </a:endParaRPr>
          </a:p>
          <a:p>
            <a:pPr>
              <a:lnSpc>
                <a:spcPct val="100000"/>
              </a:lnSpc>
              <a:spcBef>
                <a:spcPts val="45"/>
              </a:spcBef>
            </a:pPr>
            <a:endParaRPr sz="1850">
              <a:latin typeface="Arial MT"/>
              <a:cs typeface="Arial MT"/>
            </a:endParaRPr>
          </a:p>
          <a:p>
            <a:pPr marL="870585" indent="-290195">
              <a:lnSpc>
                <a:spcPct val="100000"/>
              </a:lnSpc>
              <a:spcBef>
                <a:spcPts val="5"/>
              </a:spcBef>
              <a:buFont typeface="Arial MT"/>
              <a:buChar char="•"/>
              <a:tabLst>
                <a:tab pos="870585" algn="l"/>
                <a:tab pos="871219" algn="l"/>
              </a:tabLst>
            </a:pPr>
            <a:r>
              <a:rPr sz="1800" dirty="0">
                <a:latin typeface="Microsoft JhengHei"/>
                <a:cs typeface="Microsoft JhengHei"/>
              </a:rPr>
              <a:t>立意良善，但考驗人性弱點</a:t>
            </a:r>
            <a:endParaRPr sz="1800">
              <a:latin typeface="Microsoft JhengHei"/>
              <a:cs typeface="Microsoft JhengHei"/>
            </a:endParaRPr>
          </a:p>
          <a:p>
            <a:pPr>
              <a:lnSpc>
                <a:spcPct val="100000"/>
              </a:lnSpc>
              <a:spcBef>
                <a:spcPts val="65"/>
              </a:spcBef>
              <a:buFont typeface="Arial MT"/>
              <a:buChar char="•"/>
            </a:pPr>
            <a:endParaRPr sz="1150">
              <a:latin typeface="Microsoft JhengHei"/>
              <a:cs typeface="Microsoft JhengHei"/>
            </a:endParaRPr>
          </a:p>
          <a:p>
            <a:pPr marL="870585" indent="-290195">
              <a:lnSpc>
                <a:spcPct val="100000"/>
              </a:lnSpc>
              <a:buFont typeface="Arial MT"/>
              <a:buChar char="•"/>
              <a:tabLst>
                <a:tab pos="870585" algn="l"/>
                <a:tab pos="871219" algn="l"/>
              </a:tabLst>
            </a:pPr>
            <a:r>
              <a:rPr sz="1800" dirty="0">
                <a:latin typeface="Microsoft JhengHei"/>
                <a:cs typeface="Microsoft JhengHei"/>
              </a:rPr>
              <a:t>混淆過失責任與社會救濟</a:t>
            </a:r>
            <a:endParaRPr sz="1800">
              <a:latin typeface="Microsoft JhengHei"/>
              <a:cs typeface="Microsoft JhengHei"/>
            </a:endParaRPr>
          </a:p>
          <a:p>
            <a:pPr>
              <a:lnSpc>
                <a:spcPct val="100000"/>
              </a:lnSpc>
              <a:spcBef>
                <a:spcPts val="75"/>
              </a:spcBef>
              <a:buFont typeface="Arial MT"/>
              <a:buChar char="•"/>
            </a:pPr>
            <a:endParaRPr sz="1150">
              <a:latin typeface="Microsoft JhengHei"/>
              <a:cs typeface="Microsoft JhengHei"/>
            </a:endParaRPr>
          </a:p>
          <a:p>
            <a:pPr marL="870585" indent="-290195">
              <a:lnSpc>
                <a:spcPct val="100000"/>
              </a:lnSpc>
              <a:buFont typeface="Arial MT"/>
              <a:buChar char="•"/>
              <a:tabLst>
                <a:tab pos="870585" algn="l"/>
                <a:tab pos="871219" algn="l"/>
              </a:tabLst>
            </a:pPr>
            <a:r>
              <a:rPr sz="1800" dirty="0">
                <a:latin typeface="Microsoft JhengHei"/>
                <a:cs typeface="Microsoft JhengHei"/>
              </a:rPr>
              <a:t>混淆社會正義，</a:t>
            </a:r>
            <a:r>
              <a:rPr sz="1800" spc="-5" dirty="0">
                <a:latin typeface="Microsoft JhengHei"/>
                <a:cs typeface="Microsoft JhengHei"/>
              </a:rPr>
              <a:t>與</a:t>
            </a:r>
            <a:r>
              <a:rPr sz="1800" dirty="0">
                <a:latin typeface="Microsoft JhengHei"/>
                <a:cs typeface="Microsoft JhengHei"/>
              </a:rPr>
              <a:t>去道德化的福利依賴</a:t>
            </a:r>
            <a:endParaRPr sz="1800">
              <a:latin typeface="Microsoft JhengHei"/>
              <a:cs typeface="Microsoft JhengHe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2109977" y="4810505"/>
            <a:ext cx="5654040" cy="1754505"/>
          </a:xfrm>
          <a:prstGeom prst="rect">
            <a:avLst/>
          </a:prstGeom>
          <a:ln w="38100">
            <a:solidFill>
              <a:srgbClr val="31936A"/>
            </a:solidFill>
          </a:ln>
        </p:spPr>
        <p:txBody>
          <a:bodyPr vert="horz" wrap="square" lIns="0" tIns="40005" rIns="0" bIns="0" rtlCol="0">
            <a:spAutoFit/>
          </a:bodyPr>
          <a:lstStyle/>
          <a:p>
            <a:pPr marL="91440">
              <a:lnSpc>
                <a:spcPct val="100000"/>
              </a:lnSpc>
              <a:spcBef>
                <a:spcPts val="315"/>
              </a:spcBef>
            </a:pPr>
            <a:r>
              <a:rPr sz="1800" dirty="0">
                <a:latin typeface="Microsoft JhengHei"/>
                <a:cs typeface="Microsoft JhengHei"/>
              </a:rPr>
              <a:t>處理技巧：</a:t>
            </a:r>
            <a:endParaRPr sz="1800">
              <a:latin typeface="Microsoft JhengHei"/>
              <a:cs typeface="Microsoft JhengHei"/>
            </a:endParaRPr>
          </a:p>
          <a:p>
            <a:pPr marL="91440">
              <a:lnSpc>
                <a:spcPct val="100000"/>
              </a:lnSpc>
            </a:pPr>
            <a:r>
              <a:rPr sz="1800" dirty="0">
                <a:latin typeface="Microsoft JhengHei"/>
                <a:cs typeface="Microsoft JhengHei"/>
              </a:rPr>
              <a:t>能區分</a:t>
            </a:r>
            <a:r>
              <a:rPr sz="1800" b="1" dirty="0">
                <a:solidFill>
                  <a:srgbClr val="C00000"/>
                </a:solidFill>
                <a:latin typeface="Microsoft JhengHei"/>
                <a:cs typeface="Microsoft JhengHei"/>
              </a:rPr>
              <a:t>過失</a:t>
            </a:r>
            <a:r>
              <a:rPr sz="1800" b="1" dirty="0">
                <a:solidFill>
                  <a:srgbClr val="C00000"/>
                </a:solidFill>
                <a:latin typeface="Arial"/>
                <a:cs typeface="Arial"/>
              </a:rPr>
              <a:t>(</a:t>
            </a:r>
            <a:r>
              <a:rPr sz="1800" b="1" dirty="0">
                <a:solidFill>
                  <a:srgbClr val="C00000"/>
                </a:solidFill>
                <a:latin typeface="Microsoft JhengHei"/>
                <a:cs typeface="Microsoft JhengHei"/>
              </a:rPr>
              <a:t>或可能</a:t>
            </a:r>
            <a:r>
              <a:rPr sz="1800" b="1" dirty="0">
                <a:solidFill>
                  <a:srgbClr val="C00000"/>
                </a:solidFill>
                <a:latin typeface="Arial"/>
                <a:cs typeface="Arial"/>
              </a:rPr>
              <a:t>)</a:t>
            </a:r>
            <a:r>
              <a:rPr sz="1800" b="1" dirty="0">
                <a:solidFill>
                  <a:srgbClr val="C00000"/>
                </a:solidFill>
                <a:latin typeface="Microsoft JhengHei"/>
                <a:cs typeface="Microsoft JhengHei"/>
              </a:rPr>
              <a:t>責任，</a:t>
            </a:r>
            <a:endParaRPr sz="1800">
              <a:latin typeface="Microsoft JhengHei"/>
              <a:cs typeface="Microsoft JhengHei"/>
            </a:endParaRPr>
          </a:p>
          <a:p>
            <a:pPr marL="91440">
              <a:lnSpc>
                <a:spcPct val="100000"/>
              </a:lnSpc>
            </a:pPr>
            <a:r>
              <a:rPr sz="1800" dirty="0">
                <a:latin typeface="Microsoft JhengHei"/>
                <a:cs typeface="Microsoft JhengHei"/>
              </a:rPr>
              <a:t>就能區分需要</a:t>
            </a:r>
            <a:r>
              <a:rPr sz="1800" b="1" dirty="0">
                <a:solidFill>
                  <a:srgbClr val="C00000"/>
                </a:solidFill>
                <a:latin typeface="Microsoft JhengHei"/>
                <a:cs typeface="Microsoft JhengHei"/>
              </a:rPr>
              <a:t>醫療慰助</a:t>
            </a:r>
            <a:r>
              <a:rPr sz="1800" dirty="0">
                <a:latin typeface="Microsoft JhengHei"/>
                <a:cs typeface="Microsoft JhengHei"/>
              </a:rPr>
              <a:t>或</a:t>
            </a:r>
            <a:r>
              <a:rPr sz="1800" b="1" dirty="0">
                <a:solidFill>
                  <a:srgbClr val="C00000"/>
                </a:solidFill>
                <a:latin typeface="Microsoft JhengHei"/>
                <a:cs typeface="Microsoft JhengHei"/>
              </a:rPr>
              <a:t>過失補</a:t>
            </a:r>
            <a:r>
              <a:rPr sz="1800" b="1" spc="-10" dirty="0">
                <a:solidFill>
                  <a:srgbClr val="C00000"/>
                </a:solidFill>
                <a:latin typeface="Microsoft JhengHei"/>
                <a:cs typeface="Microsoft JhengHei"/>
              </a:rPr>
              <a:t>償</a:t>
            </a:r>
            <a:r>
              <a:rPr sz="1800" dirty="0">
                <a:latin typeface="Microsoft JhengHei"/>
                <a:cs typeface="Microsoft JhengHei"/>
              </a:rPr>
              <a:t>。</a:t>
            </a:r>
            <a:endParaRPr sz="1800">
              <a:latin typeface="Microsoft JhengHei"/>
              <a:cs typeface="Microsoft JhengHei"/>
            </a:endParaRPr>
          </a:p>
          <a:p>
            <a:pPr marL="91440">
              <a:lnSpc>
                <a:spcPct val="100000"/>
              </a:lnSpc>
            </a:pPr>
            <a:r>
              <a:rPr sz="1800" spc="-5" dirty="0">
                <a:latin typeface="Microsoft JhengHei"/>
                <a:cs typeface="Microsoft JhengHei"/>
              </a:rPr>
              <a:t>並且，</a:t>
            </a:r>
            <a:endParaRPr sz="1800">
              <a:latin typeface="Microsoft JhengHei"/>
              <a:cs typeface="Microsoft JhengHei"/>
            </a:endParaRPr>
          </a:p>
          <a:p>
            <a:pPr marL="91440">
              <a:lnSpc>
                <a:spcPct val="100000"/>
              </a:lnSpc>
              <a:spcBef>
                <a:spcPts val="5"/>
              </a:spcBef>
            </a:pPr>
            <a:r>
              <a:rPr sz="1800" dirty="0">
                <a:latin typeface="Microsoft JhengHei"/>
                <a:cs typeface="Microsoft JhengHei"/>
              </a:rPr>
              <a:t>可以婉拒</a:t>
            </a:r>
            <a:r>
              <a:rPr sz="1800" b="1" dirty="0">
                <a:solidFill>
                  <a:srgbClr val="C00000"/>
                </a:solidFill>
                <a:latin typeface="Microsoft JhengHei"/>
                <a:cs typeface="Microsoft JhengHei"/>
              </a:rPr>
              <a:t>不合理訴求</a:t>
            </a:r>
            <a:r>
              <a:rPr sz="1800" b="1" dirty="0">
                <a:solidFill>
                  <a:srgbClr val="C00000"/>
                </a:solidFill>
                <a:latin typeface="Arial"/>
                <a:cs typeface="Arial"/>
              </a:rPr>
              <a:t>(</a:t>
            </a:r>
            <a:r>
              <a:rPr sz="1800" b="1" dirty="0">
                <a:solidFill>
                  <a:srgbClr val="C00000"/>
                </a:solidFill>
                <a:latin typeface="Microsoft JhengHei"/>
                <a:cs typeface="Microsoft JhengHei"/>
              </a:rPr>
              <a:t>社會救濟</a:t>
            </a:r>
            <a:r>
              <a:rPr sz="1800" b="1" dirty="0">
                <a:solidFill>
                  <a:srgbClr val="C00000"/>
                </a:solidFill>
                <a:latin typeface="Arial"/>
                <a:cs typeface="Arial"/>
              </a:rPr>
              <a:t>)</a:t>
            </a:r>
            <a:endParaRPr sz="1800">
              <a:latin typeface="Arial"/>
              <a:cs typeface="Arial"/>
            </a:endParaRPr>
          </a:p>
          <a:p>
            <a:pPr marL="91440">
              <a:lnSpc>
                <a:spcPct val="100000"/>
              </a:lnSpc>
            </a:pPr>
            <a:r>
              <a:rPr sz="1800" dirty="0">
                <a:latin typeface="Microsoft JhengHei"/>
                <a:cs typeface="Microsoft JhengHei"/>
              </a:rPr>
              <a:t>不必害怕面對媒體、民意代表或走上司法途徑。</a:t>
            </a:r>
            <a:endParaRPr sz="1800">
              <a:latin typeface="Microsoft JhengHei"/>
              <a:cs typeface="Microsoft JhengHei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037640" y="492379"/>
            <a:ext cx="7066915" cy="6350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4000" spc="-5" dirty="0">
                <a:latin typeface="Microsoft JhengHei"/>
                <a:cs typeface="Microsoft JhengHei"/>
              </a:rPr>
              <a:t>調解也是一門學問</a:t>
            </a:r>
            <a:r>
              <a:rPr sz="4000" spc="100" dirty="0">
                <a:latin typeface="Microsoft JhengHei"/>
                <a:cs typeface="Microsoft JhengHei"/>
              </a:rPr>
              <a:t> </a:t>
            </a:r>
            <a:r>
              <a:rPr sz="3600" dirty="0">
                <a:latin typeface="Arial MT"/>
                <a:cs typeface="Arial MT"/>
              </a:rPr>
              <a:t>~</a:t>
            </a:r>
            <a:r>
              <a:rPr sz="3600" spc="-25" dirty="0">
                <a:latin typeface="Arial MT"/>
                <a:cs typeface="Arial MT"/>
              </a:rPr>
              <a:t> </a:t>
            </a:r>
            <a:r>
              <a:rPr sz="3200" dirty="0">
                <a:latin typeface="Microsoft JhengHei"/>
                <a:cs typeface="Microsoft JhengHei"/>
              </a:rPr>
              <a:t>調解會的機制</a:t>
            </a:r>
            <a:endParaRPr sz="3200">
              <a:latin typeface="Microsoft JhengHei"/>
              <a:cs typeface="Microsoft JhengHe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133957" y="1581099"/>
            <a:ext cx="7452995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spc="-10" dirty="0">
                <a:solidFill>
                  <a:srgbClr val="5FC89C"/>
                </a:solidFill>
                <a:latin typeface="Microsoft JhengHei"/>
                <a:cs typeface="Microsoft JhengHei"/>
              </a:rPr>
              <a:t>《醫爭法》</a:t>
            </a:r>
            <a:r>
              <a:rPr sz="2800" spc="-5" dirty="0">
                <a:solidFill>
                  <a:srgbClr val="5FC89C"/>
                </a:solidFill>
                <a:latin typeface="Arial MT"/>
                <a:cs typeface="Arial MT"/>
              </a:rPr>
              <a:t>107052</a:t>
            </a:r>
            <a:r>
              <a:rPr sz="2800" dirty="0">
                <a:solidFill>
                  <a:srgbClr val="5FC89C"/>
                </a:solidFill>
                <a:latin typeface="Arial MT"/>
                <a:cs typeface="Arial MT"/>
              </a:rPr>
              <a:t>4</a:t>
            </a:r>
            <a:r>
              <a:rPr sz="2800" spc="-5" dirty="0">
                <a:solidFill>
                  <a:srgbClr val="5FC89C"/>
                </a:solidFill>
                <a:latin typeface="Microsoft JhengHei"/>
                <a:cs typeface="Microsoft JhengHei"/>
              </a:rPr>
              <a:t>初審通</a:t>
            </a:r>
            <a:r>
              <a:rPr sz="2800" spc="-15" dirty="0">
                <a:solidFill>
                  <a:srgbClr val="5FC89C"/>
                </a:solidFill>
                <a:latin typeface="Microsoft JhengHei"/>
                <a:cs typeface="Microsoft JhengHei"/>
              </a:rPr>
              <a:t>過</a:t>
            </a:r>
            <a:r>
              <a:rPr sz="2800" spc="-5" dirty="0">
                <a:solidFill>
                  <a:srgbClr val="5FC89C"/>
                </a:solidFill>
                <a:latin typeface="Microsoft JhengHei"/>
                <a:cs typeface="Microsoft JhengHei"/>
              </a:rPr>
              <a:t>醫病爭議須</a:t>
            </a:r>
            <a:r>
              <a:rPr sz="2800" dirty="0">
                <a:solidFill>
                  <a:srgbClr val="5FC89C"/>
                </a:solidFill>
                <a:latin typeface="Microsoft JhengHei"/>
                <a:cs typeface="Microsoft JhengHei"/>
              </a:rPr>
              <a:t>先</a:t>
            </a:r>
            <a:r>
              <a:rPr sz="2800" spc="-5" dirty="0">
                <a:solidFill>
                  <a:srgbClr val="5FC89C"/>
                </a:solidFill>
                <a:latin typeface="Microsoft JhengHei"/>
                <a:cs typeface="Microsoft JhengHei"/>
              </a:rPr>
              <a:t>調解</a:t>
            </a:r>
            <a:endParaRPr sz="2800">
              <a:latin typeface="Microsoft JhengHei"/>
              <a:cs typeface="Microsoft JhengHei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511808" y="2350007"/>
            <a:ext cx="6696456" cy="3974591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4604">
              <a:lnSpc>
                <a:spcPct val="100000"/>
              </a:lnSpc>
              <a:spcBef>
                <a:spcPts val="105"/>
              </a:spcBef>
            </a:pPr>
            <a:r>
              <a:rPr dirty="0"/>
              <a:t>醫療糾紛處理的機制</a:t>
            </a: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993647" y="1499616"/>
            <a:ext cx="7691628" cy="5085588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048918" y="2884373"/>
            <a:ext cx="7614284" cy="324294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200" spc="5" dirty="0">
                <a:latin typeface="Microsoft JhengHei"/>
                <a:cs typeface="Microsoft JhengHei"/>
              </a:rPr>
              <a:t>結</a:t>
            </a:r>
            <a:r>
              <a:rPr sz="3200" dirty="0">
                <a:latin typeface="Microsoft JhengHei"/>
                <a:cs typeface="Microsoft JhengHei"/>
              </a:rPr>
              <a:t>語</a:t>
            </a:r>
            <a:r>
              <a:rPr sz="3200" dirty="0">
                <a:latin typeface="Arial MT"/>
                <a:cs typeface="Arial MT"/>
              </a:rPr>
              <a:t>:</a:t>
            </a:r>
            <a:endParaRPr sz="3200">
              <a:latin typeface="Arial MT"/>
              <a:cs typeface="Arial MT"/>
            </a:endParaRPr>
          </a:p>
          <a:p>
            <a:pPr marL="12700">
              <a:lnSpc>
                <a:spcPct val="100000"/>
              </a:lnSpc>
              <a:spcBef>
                <a:spcPts val="3325"/>
              </a:spcBef>
            </a:pPr>
            <a:r>
              <a:rPr sz="3200" dirty="0">
                <a:latin typeface="Microsoft JhengHei"/>
                <a:cs typeface="Microsoft JhengHei"/>
              </a:rPr>
              <a:t>重視</a:t>
            </a:r>
            <a:r>
              <a:rPr sz="3200" b="1" dirty="0">
                <a:solidFill>
                  <a:srgbClr val="C00000"/>
                </a:solidFill>
                <a:latin typeface="Microsoft JhengHei"/>
                <a:cs typeface="Microsoft JhengHei"/>
              </a:rPr>
              <a:t>醫療品質</a:t>
            </a:r>
            <a:r>
              <a:rPr sz="3200" dirty="0">
                <a:latin typeface="Microsoft JhengHei"/>
                <a:cs typeface="Microsoft JhengHei"/>
              </a:rPr>
              <a:t>與</a:t>
            </a:r>
            <a:r>
              <a:rPr sz="3200" b="1" dirty="0">
                <a:solidFill>
                  <a:srgbClr val="C00000"/>
                </a:solidFill>
                <a:latin typeface="Microsoft JhengHei"/>
                <a:cs typeface="Microsoft JhengHei"/>
              </a:rPr>
              <a:t>病人安全</a:t>
            </a:r>
            <a:endParaRPr sz="3200">
              <a:latin typeface="Microsoft JhengHei"/>
              <a:cs typeface="Microsoft JhengHei"/>
            </a:endParaRPr>
          </a:p>
          <a:p>
            <a:pPr marL="384175" algn="ctr">
              <a:lnSpc>
                <a:spcPct val="100000"/>
              </a:lnSpc>
              <a:spcBef>
                <a:spcPts val="3315"/>
              </a:spcBef>
            </a:pPr>
            <a:r>
              <a:rPr sz="3200" dirty="0">
                <a:latin typeface="Microsoft JhengHei"/>
                <a:cs typeface="Microsoft JhengHei"/>
              </a:rPr>
              <a:t>保持</a:t>
            </a:r>
            <a:r>
              <a:rPr sz="3200" b="1" dirty="0">
                <a:solidFill>
                  <a:srgbClr val="C00000"/>
                </a:solidFill>
                <a:latin typeface="Microsoft JhengHei"/>
                <a:cs typeface="Microsoft JhengHei"/>
              </a:rPr>
              <a:t>良好的工作情</a:t>
            </a:r>
            <a:r>
              <a:rPr sz="3200" b="1" spc="-15" dirty="0">
                <a:solidFill>
                  <a:srgbClr val="C00000"/>
                </a:solidFill>
                <a:latin typeface="Microsoft JhengHei"/>
                <a:cs typeface="Microsoft JhengHei"/>
              </a:rPr>
              <a:t>緒</a:t>
            </a:r>
            <a:r>
              <a:rPr sz="3200" dirty="0">
                <a:latin typeface="Microsoft JhengHei"/>
                <a:cs typeface="Microsoft JhengHei"/>
              </a:rPr>
              <a:t>與</a:t>
            </a:r>
            <a:r>
              <a:rPr sz="3200" b="1" spc="-15" dirty="0">
                <a:solidFill>
                  <a:srgbClr val="C00000"/>
                </a:solidFill>
                <a:latin typeface="Microsoft JhengHei"/>
                <a:cs typeface="Microsoft JhengHei"/>
              </a:rPr>
              <a:t>服</a:t>
            </a:r>
            <a:r>
              <a:rPr sz="3200" b="1" dirty="0">
                <a:solidFill>
                  <a:srgbClr val="C00000"/>
                </a:solidFill>
                <a:latin typeface="Microsoft JhengHei"/>
                <a:cs typeface="Microsoft JhengHei"/>
              </a:rPr>
              <a:t>務態度</a:t>
            </a:r>
            <a:endParaRPr sz="3200">
              <a:latin typeface="Microsoft JhengHei"/>
              <a:cs typeface="Microsoft JhengHei"/>
            </a:endParaRPr>
          </a:p>
          <a:p>
            <a:pPr marL="2312670">
              <a:lnSpc>
                <a:spcPct val="100000"/>
              </a:lnSpc>
              <a:spcBef>
                <a:spcPts val="3325"/>
              </a:spcBef>
            </a:pPr>
            <a:r>
              <a:rPr sz="3200" dirty="0">
                <a:latin typeface="Microsoft JhengHei"/>
                <a:cs typeface="Microsoft JhengHei"/>
              </a:rPr>
              <a:t>是</a:t>
            </a:r>
            <a:r>
              <a:rPr sz="3200" b="1" dirty="0">
                <a:solidFill>
                  <a:srgbClr val="5FC89C"/>
                </a:solidFill>
                <a:latin typeface="Microsoft JhengHei"/>
                <a:cs typeface="Microsoft JhengHei"/>
              </a:rPr>
              <a:t>預防醫療爭議</a:t>
            </a:r>
            <a:r>
              <a:rPr sz="3200" dirty="0">
                <a:latin typeface="Microsoft JhengHei"/>
                <a:cs typeface="Microsoft JhengHei"/>
              </a:rPr>
              <a:t>最有效的</a:t>
            </a:r>
            <a:r>
              <a:rPr sz="3200" spc="-15" dirty="0">
                <a:latin typeface="Microsoft JhengHei"/>
                <a:cs typeface="Microsoft JhengHei"/>
              </a:rPr>
              <a:t>方</a:t>
            </a:r>
            <a:r>
              <a:rPr sz="3200" dirty="0">
                <a:latin typeface="Microsoft JhengHei"/>
                <a:cs typeface="Microsoft JhengHei"/>
              </a:rPr>
              <a:t>法</a:t>
            </a:r>
            <a:endParaRPr sz="3200">
              <a:latin typeface="Microsoft JhengHei"/>
              <a:cs typeface="Microsoft JhengHei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9811" y="0"/>
            <a:ext cx="9124188" cy="2708148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144000" cy="6858000"/>
          </a:xfrm>
          <a:custGeom>
            <a:avLst/>
            <a:gdLst/>
            <a:ahLst/>
            <a:cxnLst/>
            <a:rect l="l" t="t" r="r" b="b"/>
            <a:pathLst>
              <a:path w="9144000" h="6858000">
                <a:moveTo>
                  <a:pt x="9144000" y="0"/>
                </a:moveTo>
                <a:lnTo>
                  <a:pt x="0" y="0"/>
                </a:lnTo>
                <a:lnTo>
                  <a:pt x="0" y="6858000"/>
                </a:lnTo>
                <a:lnTo>
                  <a:pt x="9144000" y="6858000"/>
                </a:lnTo>
                <a:lnTo>
                  <a:pt x="9144000" y="0"/>
                </a:lnTo>
                <a:close/>
              </a:path>
            </a:pathLst>
          </a:custGeom>
          <a:solidFill>
            <a:srgbClr val="D2EBFD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96240" y="1269491"/>
            <a:ext cx="8496300" cy="4079748"/>
          </a:xfrm>
          <a:prstGeom prst="rect">
            <a:avLst/>
          </a:prstGeom>
        </p:spPr>
      </p:pic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1763014" y="478612"/>
            <a:ext cx="3683000" cy="11233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7200" spc="-5" dirty="0">
                <a:solidFill>
                  <a:srgbClr val="21218A"/>
                </a:solidFill>
              </a:rPr>
              <a:t>謝謝聆聽</a:t>
            </a:r>
            <a:endParaRPr sz="720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13519" cy="2781300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1625346" y="2813431"/>
            <a:ext cx="6532880" cy="32423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200" dirty="0">
                <a:latin typeface="Microsoft JhengHei"/>
                <a:cs typeface="Microsoft JhengHei"/>
              </a:rPr>
              <a:t>壹、醫療糾紛關懷的重</a:t>
            </a:r>
            <a:r>
              <a:rPr sz="3200" spc="-15" dirty="0">
                <a:latin typeface="Microsoft JhengHei"/>
                <a:cs typeface="Microsoft JhengHei"/>
              </a:rPr>
              <a:t>要</a:t>
            </a:r>
            <a:r>
              <a:rPr sz="3200" dirty="0">
                <a:latin typeface="Microsoft JhengHei"/>
                <a:cs typeface="Microsoft JhengHei"/>
              </a:rPr>
              <a:t>性</a:t>
            </a:r>
            <a:endParaRPr sz="3200">
              <a:latin typeface="Microsoft JhengHei"/>
              <a:cs typeface="Microsoft JhengHei"/>
            </a:endParaRPr>
          </a:p>
          <a:p>
            <a:pPr marL="12700" marR="1223645">
              <a:lnSpc>
                <a:spcPct val="186300"/>
              </a:lnSpc>
              <a:spcBef>
                <a:spcPts val="10"/>
              </a:spcBef>
            </a:pPr>
            <a:r>
              <a:rPr sz="3200" dirty="0">
                <a:latin typeface="Microsoft JhengHei"/>
                <a:cs typeface="Microsoft JhengHei"/>
              </a:rPr>
              <a:t>貳、事件發生當下的危</a:t>
            </a:r>
            <a:r>
              <a:rPr sz="3200" spc="-15" dirty="0">
                <a:latin typeface="Microsoft JhengHei"/>
                <a:cs typeface="Microsoft JhengHei"/>
              </a:rPr>
              <a:t>機</a:t>
            </a:r>
            <a:r>
              <a:rPr sz="3200" spc="-5" dirty="0">
                <a:latin typeface="Microsoft JhengHei"/>
                <a:cs typeface="Microsoft JhengHei"/>
              </a:rPr>
              <a:t>處理 </a:t>
            </a:r>
            <a:r>
              <a:rPr sz="3200" dirty="0">
                <a:latin typeface="Microsoft JhengHei"/>
                <a:cs typeface="Microsoft JhengHei"/>
              </a:rPr>
              <a:t>參、對當事者的支持與</a:t>
            </a:r>
            <a:r>
              <a:rPr sz="3200" spc="-15" dirty="0">
                <a:latin typeface="Microsoft JhengHei"/>
                <a:cs typeface="Microsoft JhengHei"/>
              </a:rPr>
              <a:t>陪</a:t>
            </a:r>
            <a:r>
              <a:rPr sz="3200" dirty="0">
                <a:latin typeface="Microsoft JhengHei"/>
                <a:cs typeface="Microsoft JhengHei"/>
              </a:rPr>
              <a:t>伴</a:t>
            </a:r>
            <a:endParaRPr sz="3200">
              <a:latin typeface="Microsoft JhengHei"/>
              <a:cs typeface="Microsoft JhengHei"/>
            </a:endParaRPr>
          </a:p>
          <a:p>
            <a:pPr marL="12700">
              <a:lnSpc>
                <a:spcPct val="100000"/>
              </a:lnSpc>
              <a:spcBef>
                <a:spcPts val="3325"/>
              </a:spcBef>
            </a:pPr>
            <a:r>
              <a:rPr sz="3200" dirty="0">
                <a:latin typeface="Microsoft JhengHei"/>
                <a:cs typeface="Microsoft JhengHei"/>
              </a:rPr>
              <a:t>肆、不良醫療事件的處</a:t>
            </a:r>
            <a:r>
              <a:rPr sz="3200" spc="-15" dirty="0">
                <a:latin typeface="Microsoft JhengHei"/>
                <a:cs typeface="Microsoft JhengHei"/>
              </a:rPr>
              <a:t>理</a:t>
            </a:r>
            <a:r>
              <a:rPr sz="3200" dirty="0">
                <a:latin typeface="Microsoft JhengHei"/>
                <a:cs typeface="Microsoft JhengHei"/>
              </a:rPr>
              <a:t>技巧</a:t>
            </a:r>
            <a:r>
              <a:rPr sz="3200" spc="-15" dirty="0">
                <a:latin typeface="Microsoft JhengHei"/>
                <a:cs typeface="Microsoft JhengHei"/>
              </a:rPr>
              <a:t>與</a:t>
            </a:r>
            <a:r>
              <a:rPr sz="3200" dirty="0">
                <a:latin typeface="Microsoft JhengHei"/>
                <a:cs typeface="Microsoft JhengHei"/>
              </a:rPr>
              <a:t>因應</a:t>
            </a:r>
            <a:endParaRPr sz="3200">
              <a:latin typeface="Microsoft JhengHei"/>
              <a:cs typeface="Microsoft JhengHe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203756" y="435609"/>
            <a:ext cx="6737350" cy="6965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4400" dirty="0">
                <a:latin typeface="Microsoft JhengHei"/>
                <a:cs typeface="Microsoft JhengHei"/>
              </a:rPr>
              <a:t>壹、醫療糾紛關懷的重要性</a:t>
            </a:r>
            <a:endParaRPr sz="4400">
              <a:latin typeface="Microsoft JhengHei"/>
              <a:cs typeface="Microsoft JhengHe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2417826" y="2102612"/>
            <a:ext cx="4749800" cy="5137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200" b="1" dirty="0">
                <a:solidFill>
                  <a:srgbClr val="2C2CB8"/>
                </a:solidFill>
                <a:latin typeface="Microsoft JhengHei"/>
                <a:cs typeface="Microsoft JhengHei"/>
              </a:rPr>
              <a:t>為什麼大家害怕醫療糾</a:t>
            </a:r>
            <a:r>
              <a:rPr sz="3200" b="1" spc="-30" dirty="0">
                <a:solidFill>
                  <a:srgbClr val="2C2CB8"/>
                </a:solidFill>
                <a:latin typeface="Microsoft JhengHei"/>
                <a:cs typeface="Microsoft JhengHei"/>
              </a:rPr>
              <a:t>紛</a:t>
            </a:r>
            <a:r>
              <a:rPr sz="3200" b="1" dirty="0">
                <a:solidFill>
                  <a:srgbClr val="2C2CB8"/>
                </a:solidFill>
                <a:latin typeface="Arial"/>
                <a:cs typeface="Arial"/>
              </a:rPr>
              <a:t>?</a:t>
            </a:r>
            <a:endParaRPr sz="3200">
              <a:latin typeface="Arial"/>
              <a:cs typeface="Arial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042416" y="2781300"/>
            <a:ext cx="7787640" cy="380390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13716" y="167233"/>
            <a:ext cx="9059545" cy="6666865"/>
            <a:chOff x="13716" y="167233"/>
            <a:chExt cx="9059545" cy="666686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3716" y="167233"/>
              <a:ext cx="9059410" cy="6666379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900683" y="1394459"/>
              <a:ext cx="7784592" cy="5274564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25711" cy="2708148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1474977" y="2974593"/>
            <a:ext cx="6623050" cy="290258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95"/>
              </a:spcBef>
            </a:pPr>
            <a:r>
              <a:rPr sz="4000" spc="-5" dirty="0">
                <a:latin typeface="Microsoft JhengHei"/>
                <a:cs typeface="Microsoft JhengHei"/>
              </a:rPr>
              <a:t>在未進入調解或訴訟程序以前</a:t>
            </a:r>
            <a:endParaRPr sz="4000">
              <a:latin typeface="Microsoft JhengHei"/>
              <a:cs typeface="Microsoft JhengHei"/>
            </a:endParaRPr>
          </a:p>
          <a:p>
            <a:pPr algn="ctr">
              <a:lnSpc>
                <a:spcPct val="100000"/>
              </a:lnSpc>
              <a:spcBef>
                <a:spcPts val="4130"/>
              </a:spcBef>
            </a:pPr>
            <a:r>
              <a:rPr sz="4000" b="1" spc="-5" dirty="0">
                <a:solidFill>
                  <a:srgbClr val="C00000"/>
                </a:solidFill>
                <a:latin typeface="Microsoft JhengHei"/>
                <a:cs typeface="Microsoft JhengHei"/>
              </a:rPr>
              <a:t>我們有很多事要做</a:t>
            </a:r>
            <a:endParaRPr sz="4000">
              <a:latin typeface="Microsoft JhengHei"/>
              <a:cs typeface="Microsoft JhengHei"/>
            </a:endParaRPr>
          </a:p>
          <a:p>
            <a:pPr algn="ctr">
              <a:lnSpc>
                <a:spcPct val="100000"/>
              </a:lnSpc>
              <a:spcBef>
                <a:spcPts val="4130"/>
              </a:spcBef>
            </a:pPr>
            <a:r>
              <a:rPr sz="4000" spc="-10" dirty="0">
                <a:latin typeface="Microsoft JhengHei"/>
                <a:cs typeface="Microsoft JhengHei"/>
              </a:rPr>
              <a:t>來避免爭議事件變成醫療糾紛</a:t>
            </a:r>
            <a:endParaRPr sz="4000">
              <a:latin typeface="Microsoft JhengHei"/>
              <a:cs typeface="Microsoft JhengHei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809040" y="558164"/>
            <a:ext cx="7524750" cy="5137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200" spc="-10" dirty="0">
                <a:latin typeface="Arial MT"/>
                <a:cs typeface="Arial MT"/>
              </a:rPr>
              <a:t>107</a:t>
            </a:r>
            <a:r>
              <a:rPr sz="3200" dirty="0"/>
              <a:t>年</a:t>
            </a:r>
            <a:r>
              <a:rPr sz="3200" spc="-10" dirty="0">
                <a:latin typeface="Arial MT"/>
                <a:cs typeface="Arial MT"/>
              </a:rPr>
              <a:t>1</a:t>
            </a:r>
            <a:r>
              <a:rPr sz="3200" dirty="0"/>
              <a:t>月</a:t>
            </a:r>
            <a:r>
              <a:rPr sz="3200" spc="-5" dirty="0">
                <a:latin typeface="Arial MT"/>
                <a:cs typeface="Arial MT"/>
              </a:rPr>
              <a:t>2</a:t>
            </a:r>
            <a:r>
              <a:rPr sz="3200" spc="-10" dirty="0">
                <a:latin typeface="Arial MT"/>
                <a:cs typeface="Arial MT"/>
              </a:rPr>
              <a:t>4</a:t>
            </a:r>
            <a:r>
              <a:rPr sz="3200" dirty="0"/>
              <a:t>日修正公布「醫</a:t>
            </a:r>
            <a:r>
              <a:rPr sz="3200" spc="-15" dirty="0"/>
              <a:t>療</a:t>
            </a:r>
            <a:r>
              <a:rPr sz="3200" dirty="0"/>
              <a:t>法」</a:t>
            </a:r>
            <a:r>
              <a:rPr sz="3200" spc="-10" dirty="0"/>
              <a:t>第</a:t>
            </a:r>
            <a:r>
              <a:rPr sz="3200" spc="-10" dirty="0">
                <a:latin typeface="Arial MT"/>
                <a:cs typeface="Arial MT"/>
              </a:rPr>
              <a:t>82</a:t>
            </a:r>
            <a:r>
              <a:rPr sz="3200" dirty="0"/>
              <a:t>條</a:t>
            </a:r>
            <a:endParaRPr sz="3200">
              <a:latin typeface="Arial MT"/>
              <a:cs typeface="Arial MT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331975" y="1915667"/>
            <a:ext cx="6955535" cy="4322063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ctrTitle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5"/>
              </a:spcBef>
            </a:pPr>
            <a:r>
              <a:rPr spc="-10" dirty="0">
                <a:latin typeface="Arial MT"/>
                <a:cs typeface="Arial MT"/>
              </a:rPr>
              <a:t>107</a:t>
            </a:r>
            <a:r>
              <a:rPr dirty="0"/>
              <a:t>年</a:t>
            </a:r>
            <a:r>
              <a:rPr spc="-10" dirty="0">
                <a:latin typeface="Arial MT"/>
                <a:cs typeface="Arial MT"/>
              </a:rPr>
              <a:t>4</a:t>
            </a:r>
            <a:r>
              <a:rPr dirty="0"/>
              <a:t>月</a:t>
            </a:r>
            <a:r>
              <a:rPr spc="-5" dirty="0">
                <a:latin typeface="Arial MT"/>
                <a:cs typeface="Arial MT"/>
              </a:rPr>
              <a:t>1</a:t>
            </a:r>
            <a:r>
              <a:rPr spc="-10" dirty="0">
                <a:latin typeface="Arial MT"/>
                <a:cs typeface="Arial MT"/>
              </a:rPr>
              <a:t>2</a:t>
            </a:r>
            <a:r>
              <a:rPr dirty="0"/>
              <a:t>日衛福部</a:t>
            </a:r>
          </a:p>
          <a:p>
            <a:pPr algn="ctr">
              <a:lnSpc>
                <a:spcPct val="100000"/>
              </a:lnSpc>
              <a:spcBef>
                <a:spcPts val="5"/>
              </a:spcBef>
            </a:pPr>
            <a:r>
              <a:rPr dirty="0"/>
              <a:t>通過醫療事故預防及爭</a:t>
            </a:r>
            <a:r>
              <a:rPr spc="-15" dirty="0"/>
              <a:t>議</a:t>
            </a:r>
            <a:r>
              <a:rPr dirty="0"/>
              <a:t>處理法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411350" y="1581099"/>
            <a:ext cx="6898640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spc="-5" dirty="0">
                <a:solidFill>
                  <a:srgbClr val="2C2CB8"/>
                </a:solidFill>
                <a:latin typeface="Arial MT"/>
                <a:cs typeface="Arial MT"/>
              </a:rPr>
              <a:t>107</a:t>
            </a:r>
            <a:r>
              <a:rPr sz="2800" spc="-10" dirty="0">
                <a:solidFill>
                  <a:srgbClr val="2C2CB8"/>
                </a:solidFill>
                <a:latin typeface="Microsoft JhengHei"/>
                <a:cs typeface="Microsoft JhengHei"/>
              </a:rPr>
              <a:t>年</a:t>
            </a:r>
            <a:r>
              <a:rPr sz="2800" dirty="0">
                <a:solidFill>
                  <a:srgbClr val="2C2CB8"/>
                </a:solidFill>
                <a:latin typeface="Arial MT"/>
                <a:cs typeface="Arial MT"/>
              </a:rPr>
              <a:t>4</a:t>
            </a:r>
            <a:r>
              <a:rPr sz="2800" spc="-10" dirty="0">
                <a:solidFill>
                  <a:srgbClr val="2C2CB8"/>
                </a:solidFill>
                <a:latin typeface="Microsoft JhengHei"/>
                <a:cs typeface="Microsoft JhengHei"/>
              </a:rPr>
              <a:t>月</a:t>
            </a:r>
            <a:r>
              <a:rPr sz="2800" spc="-5" dirty="0">
                <a:solidFill>
                  <a:srgbClr val="2C2CB8"/>
                </a:solidFill>
                <a:latin typeface="Arial MT"/>
                <a:cs typeface="Arial MT"/>
              </a:rPr>
              <a:t>12</a:t>
            </a:r>
            <a:r>
              <a:rPr sz="2800" spc="-10" dirty="0">
                <a:solidFill>
                  <a:srgbClr val="2C2CB8"/>
                </a:solidFill>
                <a:latin typeface="Microsoft JhengHei"/>
                <a:cs typeface="Microsoft JhengHei"/>
              </a:rPr>
              <a:t>日立院初審醫療爭議</a:t>
            </a:r>
            <a:r>
              <a:rPr sz="2800" dirty="0">
                <a:solidFill>
                  <a:srgbClr val="2C2CB8"/>
                </a:solidFill>
                <a:latin typeface="Microsoft JhengHei"/>
                <a:cs typeface="Microsoft JhengHei"/>
              </a:rPr>
              <a:t>處</a:t>
            </a:r>
            <a:r>
              <a:rPr sz="2800" spc="-10" dirty="0">
                <a:solidFill>
                  <a:srgbClr val="2C2CB8"/>
                </a:solidFill>
                <a:latin typeface="Microsoft JhengHei"/>
                <a:cs typeface="Microsoft JhengHei"/>
              </a:rPr>
              <a:t>理法</a:t>
            </a:r>
            <a:r>
              <a:rPr sz="2800" dirty="0">
                <a:solidFill>
                  <a:srgbClr val="2C2CB8"/>
                </a:solidFill>
                <a:latin typeface="Microsoft JhengHei"/>
                <a:cs typeface="Microsoft JhengHei"/>
              </a:rPr>
              <a:t>制</a:t>
            </a:r>
            <a:r>
              <a:rPr sz="2800" spc="-5" dirty="0">
                <a:solidFill>
                  <a:srgbClr val="2C2CB8"/>
                </a:solidFill>
                <a:latin typeface="Microsoft JhengHei"/>
                <a:cs typeface="Microsoft JhengHei"/>
              </a:rPr>
              <a:t>化</a:t>
            </a:r>
            <a:endParaRPr sz="2800">
              <a:latin typeface="Microsoft JhengHei"/>
              <a:cs typeface="Microsoft JhengHei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403603" y="2421635"/>
            <a:ext cx="6769608" cy="3887724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923340" y="456438"/>
            <a:ext cx="7296784" cy="6965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/>
              <a:t>貳、事件發生當下的危機處理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246428" y="2002663"/>
            <a:ext cx="7294245" cy="30645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200" dirty="0">
                <a:latin typeface="Microsoft JhengHei"/>
                <a:cs typeface="Microsoft JhengHei"/>
              </a:rPr>
              <a:t>醫療糾紛的預防</a:t>
            </a:r>
            <a:endParaRPr sz="3200">
              <a:latin typeface="Microsoft JhengHei"/>
              <a:cs typeface="Microsoft JhengHei"/>
            </a:endParaRPr>
          </a:p>
          <a:p>
            <a:pPr marL="12700">
              <a:lnSpc>
                <a:spcPct val="100000"/>
              </a:lnSpc>
              <a:spcBef>
                <a:spcPts val="3325"/>
              </a:spcBef>
            </a:pPr>
            <a:r>
              <a:rPr sz="3200" dirty="0">
                <a:latin typeface="Arial MT"/>
                <a:cs typeface="Arial MT"/>
              </a:rPr>
              <a:t>~</a:t>
            </a:r>
            <a:r>
              <a:rPr sz="3200" spc="-25" dirty="0">
                <a:latin typeface="Arial MT"/>
                <a:cs typeface="Arial MT"/>
              </a:rPr>
              <a:t> </a:t>
            </a:r>
            <a:r>
              <a:rPr sz="3200" b="1" dirty="0">
                <a:solidFill>
                  <a:srgbClr val="C00000"/>
                </a:solidFill>
                <a:latin typeface="Microsoft JhengHei"/>
                <a:cs typeface="Microsoft JhengHei"/>
              </a:rPr>
              <a:t>大部分的醫療糾紛是可以</a:t>
            </a:r>
            <a:r>
              <a:rPr sz="3200" b="1" spc="-15" dirty="0">
                <a:solidFill>
                  <a:srgbClr val="C00000"/>
                </a:solidFill>
                <a:latin typeface="Microsoft JhengHei"/>
                <a:cs typeface="Microsoft JhengHei"/>
              </a:rPr>
              <a:t>避</a:t>
            </a:r>
            <a:r>
              <a:rPr sz="3200" b="1" spc="5" dirty="0">
                <a:solidFill>
                  <a:srgbClr val="C00000"/>
                </a:solidFill>
                <a:latin typeface="Microsoft JhengHei"/>
                <a:cs typeface="Microsoft JhengHei"/>
              </a:rPr>
              <a:t>免</a:t>
            </a:r>
            <a:r>
              <a:rPr sz="3200" b="1" dirty="0">
                <a:solidFill>
                  <a:srgbClr val="C00000"/>
                </a:solidFill>
                <a:latin typeface="Microsoft JhengHei"/>
                <a:cs typeface="Microsoft JhengHei"/>
              </a:rPr>
              <a:t>的</a:t>
            </a:r>
            <a:endParaRPr sz="3200">
              <a:latin typeface="Microsoft JhengHei"/>
              <a:cs typeface="Microsoft JhengHei"/>
            </a:endParaRPr>
          </a:p>
          <a:p>
            <a:pPr marL="354965" marR="5080" indent="-342900">
              <a:lnSpc>
                <a:spcPct val="150100"/>
              </a:lnSpc>
              <a:spcBef>
                <a:spcPts val="1385"/>
              </a:spcBef>
            </a:pPr>
            <a:r>
              <a:rPr sz="3200" dirty="0">
                <a:latin typeface="Arial MT"/>
                <a:cs typeface="Arial MT"/>
              </a:rPr>
              <a:t>~</a:t>
            </a:r>
            <a:r>
              <a:rPr sz="3200" spc="-75" dirty="0">
                <a:latin typeface="Arial MT"/>
                <a:cs typeface="Arial MT"/>
              </a:rPr>
              <a:t> </a:t>
            </a:r>
            <a:r>
              <a:rPr sz="3200" dirty="0">
                <a:latin typeface="Microsoft JhengHei"/>
                <a:cs typeface="Microsoft JhengHei"/>
              </a:rPr>
              <a:t>處</a:t>
            </a:r>
            <a:r>
              <a:rPr sz="3200" spc="5" dirty="0">
                <a:latin typeface="Microsoft JhengHei"/>
                <a:cs typeface="Microsoft JhengHei"/>
              </a:rPr>
              <a:t>理</a:t>
            </a:r>
            <a:r>
              <a:rPr sz="3200" dirty="0">
                <a:latin typeface="Microsoft JhengHei"/>
                <a:cs typeface="Microsoft JhengHei"/>
              </a:rPr>
              <a:t>得宜，就</a:t>
            </a:r>
            <a:r>
              <a:rPr sz="3200" spc="5" dirty="0">
                <a:latin typeface="Microsoft JhengHei"/>
                <a:cs typeface="Microsoft JhengHei"/>
              </a:rPr>
              <a:t>不會被媒體</a:t>
            </a:r>
            <a:r>
              <a:rPr sz="3200" spc="-10" dirty="0">
                <a:latin typeface="Microsoft JhengHei"/>
                <a:cs typeface="Microsoft JhengHei"/>
              </a:rPr>
              <a:t>利</a:t>
            </a:r>
            <a:r>
              <a:rPr sz="3200" spc="5" dirty="0">
                <a:latin typeface="Microsoft JhengHei"/>
                <a:cs typeface="Microsoft JhengHei"/>
              </a:rPr>
              <a:t>用或</a:t>
            </a:r>
            <a:r>
              <a:rPr sz="3200" spc="-10" dirty="0">
                <a:latin typeface="Microsoft JhengHei"/>
                <a:cs typeface="Microsoft JhengHei"/>
              </a:rPr>
              <a:t>走</a:t>
            </a:r>
            <a:r>
              <a:rPr sz="3200" spc="5" dirty="0">
                <a:latin typeface="Microsoft JhengHei"/>
                <a:cs typeface="Microsoft JhengHei"/>
              </a:rPr>
              <a:t>上司 </a:t>
            </a:r>
            <a:r>
              <a:rPr sz="3200" dirty="0">
                <a:latin typeface="Microsoft JhengHei"/>
                <a:cs typeface="Microsoft JhengHei"/>
              </a:rPr>
              <a:t>法途徑</a:t>
            </a:r>
            <a:endParaRPr sz="3200">
              <a:latin typeface="Microsoft JhengHei"/>
              <a:cs typeface="Microsoft JhengHei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601595" y="456438"/>
            <a:ext cx="3940810" cy="6965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/>
              <a:t>醫療糾紛的前奏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056843" y="1763013"/>
            <a:ext cx="5193665" cy="299593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00355" indent="-288290">
              <a:lnSpc>
                <a:spcPct val="100000"/>
              </a:lnSpc>
              <a:spcBef>
                <a:spcPts val="105"/>
              </a:spcBef>
              <a:buClr>
                <a:srgbClr val="000000"/>
              </a:buClr>
              <a:buSzPct val="50000"/>
              <a:buFont typeface="Wingdings"/>
              <a:buChar char=""/>
              <a:tabLst>
                <a:tab pos="300355" algn="l"/>
                <a:tab pos="300990" algn="l"/>
              </a:tabLst>
            </a:pPr>
            <a:r>
              <a:rPr sz="3200" b="1" dirty="0">
                <a:solidFill>
                  <a:srgbClr val="C00000"/>
                </a:solidFill>
                <a:latin typeface="Microsoft JhengHei"/>
                <a:cs typeface="Microsoft JhengHei"/>
              </a:rPr>
              <a:t>態度</a:t>
            </a:r>
            <a:r>
              <a:rPr sz="3200" b="1" spc="5" dirty="0">
                <a:solidFill>
                  <a:srgbClr val="C00000"/>
                </a:solidFill>
                <a:latin typeface="Microsoft JhengHei"/>
                <a:cs typeface="Microsoft JhengHei"/>
              </a:rPr>
              <a:t> </a:t>
            </a:r>
            <a:r>
              <a:rPr sz="3200" dirty="0">
                <a:latin typeface="Arial MT"/>
                <a:cs typeface="Arial MT"/>
              </a:rPr>
              <a:t>(</a:t>
            </a:r>
            <a:r>
              <a:rPr sz="3200" dirty="0">
                <a:latin typeface="Microsoft JhengHei"/>
                <a:cs typeface="Microsoft JhengHei"/>
              </a:rPr>
              <a:t>投射的情</a:t>
            </a:r>
            <a:r>
              <a:rPr sz="3200" spc="-10" dirty="0">
                <a:latin typeface="Microsoft JhengHei"/>
                <a:cs typeface="Microsoft JhengHei"/>
              </a:rPr>
              <a:t>緒</a:t>
            </a:r>
            <a:r>
              <a:rPr sz="3200" dirty="0">
                <a:latin typeface="Arial MT"/>
                <a:cs typeface="Arial MT"/>
              </a:rPr>
              <a:t>)</a:t>
            </a:r>
            <a:endParaRPr sz="3200">
              <a:latin typeface="Arial MT"/>
              <a:cs typeface="Arial MT"/>
            </a:endParaRPr>
          </a:p>
          <a:p>
            <a:pPr marL="563880" lvl="1" indent="-290195">
              <a:lnSpc>
                <a:spcPct val="100000"/>
              </a:lnSpc>
              <a:spcBef>
                <a:spcPts val="2880"/>
              </a:spcBef>
              <a:buSzPct val="80357"/>
              <a:buChar char="—"/>
              <a:tabLst>
                <a:tab pos="564515" algn="l"/>
              </a:tabLst>
            </a:pPr>
            <a:r>
              <a:rPr sz="2800" spc="-5" dirty="0">
                <a:latin typeface="Microsoft JhengHei"/>
                <a:cs typeface="Microsoft JhengHei"/>
              </a:rPr>
              <a:t>醫護人員、病患、家屬的態度</a:t>
            </a:r>
            <a:endParaRPr sz="2800">
              <a:latin typeface="Microsoft JhengHei"/>
              <a:cs typeface="Microsoft JhengHei"/>
            </a:endParaRPr>
          </a:p>
          <a:p>
            <a:pPr marL="300355" indent="-288290">
              <a:lnSpc>
                <a:spcPct val="100000"/>
              </a:lnSpc>
              <a:spcBef>
                <a:spcPts val="3215"/>
              </a:spcBef>
              <a:buClr>
                <a:srgbClr val="000000"/>
              </a:buClr>
              <a:buSzPct val="50000"/>
              <a:buFont typeface="Wingdings"/>
              <a:buChar char=""/>
              <a:tabLst>
                <a:tab pos="300355" algn="l"/>
                <a:tab pos="300990" algn="l"/>
              </a:tabLst>
            </a:pPr>
            <a:r>
              <a:rPr sz="3200" b="1" dirty="0">
                <a:solidFill>
                  <a:srgbClr val="C00000"/>
                </a:solidFill>
                <a:latin typeface="Microsoft JhengHei"/>
                <a:cs typeface="Microsoft JhengHei"/>
              </a:rPr>
              <a:t>不良醫療事件</a:t>
            </a:r>
            <a:endParaRPr sz="3200">
              <a:latin typeface="Microsoft JhengHei"/>
              <a:cs typeface="Microsoft JhengHei"/>
            </a:endParaRPr>
          </a:p>
          <a:p>
            <a:pPr marL="563880" lvl="1" indent="-290195">
              <a:lnSpc>
                <a:spcPct val="100000"/>
              </a:lnSpc>
              <a:spcBef>
                <a:spcPts val="2885"/>
              </a:spcBef>
              <a:buSzPct val="80357"/>
              <a:buChar char="—"/>
              <a:tabLst>
                <a:tab pos="564515" algn="l"/>
              </a:tabLst>
            </a:pPr>
            <a:r>
              <a:rPr sz="2800" spc="-5" dirty="0">
                <a:latin typeface="Microsoft JhengHei"/>
                <a:cs typeface="Microsoft JhengHei"/>
              </a:rPr>
              <a:t>只看</a:t>
            </a:r>
            <a:r>
              <a:rPr sz="2800" b="1" spc="-5" dirty="0">
                <a:solidFill>
                  <a:srgbClr val="C00000"/>
                </a:solidFill>
                <a:latin typeface="Microsoft JhengHei"/>
                <a:cs typeface="Microsoft JhengHei"/>
              </a:rPr>
              <a:t>症</a:t>
            </a:r>
            <a:r>
              <a:rPr sz="2800" b="1" spc="-10" dirty="0">
                <a:solidFill>
                  <a:srgbClr val="C00000"/>
                </a:solidFill>
                <a:latin typeface="Microsoft JhengHei"/>
                <a:cs typeface="Microsoft JhengHei"/>
              </a:rPr>
              <a:t>狀</a:t>
            </a:r>
            <a:r>
              <a:rPr sz="2800" spc="-5" dirty="0">
                <a:latin typeface="Microsoft JhengHei"/>
                <a:cs typeface="Microsoft JhengHei"/>
              </a:rPr>
              <a:t>不看這個「</a:t>
            </a:r>
            <a:r>
              <a:rPr sz="2800" b="1" spc="-5" dirty="0">
                <a:solidFill>
                  <a:srgbClr val="C00000"/>
                </a:solidFill>
                <a:latin typeface="Microsoft JhengHei"/>
                <a:cs typeface="Microsoft JhengHei"/>
              </a:rPr>
              <a:t>人</a:t>
            </a:r>
            <a:r>
              <a:rPr sz="2800" spc="-5" dirty="0">
                <a:latin typeface="Microsoft JhengHei"/>
                <a:cs typeface="Microsoft JhengHei"/>
              </a:rPr>
              <a:t>」</a:t>
            </a:r>
            <a:endParaRPr sz="2800">
              <a:latin typeface="Microsoft JhengHei"/>
              <a:cs typeface="Microsoft JhengHei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16</TotalTime>
  <Words>218</Words>
  <Application>Microsoft Office PowerPoint</Application>
  <PresentationFormat>如螢幕大小 (4:3)</PresentationFormat>
  <Paragraphs>74</Paragraphs>
  <Slides>17</Slides>
  <Notes>0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17</vt:i4>
      </vt:variant>
    </vt:vector>
  </HeadingPairs>
  <TitlesOfParts>
    <vt:vector size="18" baseType="lpstr">
      <vt:lpstr>Office Theme</vt:lpstr>
      <vt:lpstr>東華醫院</vt:lpstr>
      <vt:lpstr>PowerPoint 簡報</vt:lpstr>
      <vt:lpstr>PowerPoint 簡報</vt:lpstr>
      <vt:lpstr>PowerPoint 簡報</vt:lpstr>
      <vt:lpstr>PowerPoint 簡報</vt:lpstr>
      <vt:lpstr>107年1月24日修正公布「醫療法」第82條</vt:lpstr>
      <vt:lpstr>107年4月12日衛福部 通過醫療事故預防及爭議處理法</vt:lpstr>
      <vt:lpstr>貳、事件發生當下的危機處理</vt:lpstr>
      <vt:lpstr>醫療糾紛的前奏</vt:lpstr>
      <vt:lpstr>參、對當事者的支持與陪伴</vt:lpstr>
      <vt:lpstr>肆、醫糾關懷的處理技巧</vt:lpstr>
      <vt:lpstr>肆、醫糾關懷的處理技巧</vt:lpstr>
      <vt:lpstr>肆、醫糾關懷的處理技巧</vt:lpstr>
      <vt:lpstr>PowerPoint 簡報</vt:lpstr>
      <vt:lpstr>醫療糾紛處理的機制</vt:lpstr>
      <vt:lpstr>PowerPoint 簡報</vt:lpstr>
      <vt:lpstr>謝謝聆聽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「全球無菸健康照護服務網絡認證」檢核表</dc:title>
  <dc:creator>account</dc:creator>
  <cp:lastModifiedBy>hz</cp:lastModifiedBy>
  <cp:revision>1</cp:revision>
  <dcterms:created xsi:type="dcterms:W3CDTF">2024-03-26T02:21:44Z</dcterms:created>
  <dcterms:modified xsi:type="dcterms:W3CDTF">2025-09-30T02:55:00Z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2022-12-13T00:00:00Z</vt:filetime>
  </property>
  <property fmtid="{D5CDD505-2E9C-101B-9397-08002B2CF9AE}" pid="3" name="Creator">
    <vt:lpwstr>適用於 Microsoft 365 的 Microsoft® PowerPoint®</vt:lpwstr>
  </property>
  <property fmtid="{D5CDD505-2E9C-101B-9397-08002B2CF9AE}" pid="4" name="LastSaved">
    <vt:filetime>2024-03-26T00:00:00Z</vt:filetime>
  </property>
</Properties>
</file>